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Fira Sans" panose="020B0503050000020004" pitchFamily="34" charset="0"/>
      <p:regular r:id="rId16"/>
      <p:bold r:id="rId17"/>
    </p:embeddedFont>
    <p:embeddedFont>
      <p:font typeface="Fira Sans Bold" panose="020B0803050000020004" charset="0"/>
      <p:bold r:id="rId18"/>
    </p:embeddedFont>
    <p:embeddedFont>
      <p:font typeface="Inconsolata Bold" pitchFamily="1" charset="0"/>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5010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44084"/>
            <a:ext cx="7556421" cy="2934653"/>
          </a:xfrm>
          <a:prstGeom prst="rect">
            <a:avLst/>
          </a:prstGeom>
          <a:noFill/>
          <a:ln/>
        </p:spPr>
        <p:txBody>
          <a:bodyPr wrap="square" lIns="0" tIns="0" rIns="0" bIns="0" rtlCol="0" anchor="t"/>
          <a:lstStyle/>
          <a:p>
            <a:pPr marL="0" indent="0">
              <a:lnSpc>
                <a:spcPts val="7700"/>
              </a:lnSpc>
              <a:buNone/>
            </a:pPr>
            <a:r>
              <a:rPr lang="en-US" sz="6150" b="1" dirty="0">
                <a:solidFill>
                  <a:srgbClr val="F94CAF"/>
                </a:solidFill>
                <a:latin typeface="Inconsolata Bold" pitchFamily="34" charset="0"/>
                <a:ea typeface="Inconsolata Bold" pitchFamily="34" charset="-122"/>
                <a:cs typeface="Inconsolata Bold" pitchFamily="34" charset="-120"/>
              </a:rPr>
              <a:t>AI Medical Chatbot Using LangChain, Chainlit, Torch</a:t>
            </a:r>
            <a:endParaRPr lang="en-US" sz="6150" dirty="0"/>
          </a:p>
        </p:txBody>
      </p:sp>
      <p:sp>
        <p:nvSpPr>
          <p:cNvPr id="4" name="Text 1"/>
          <p:cNvSpPr/>
          <p:nvPr/>
        </p:nvSpPr>
        <p:spPr>
          <a:xfrm>
            <a:off x="6280190" y="4518898"/>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This presentation explores the development of an AI-powered medical chatbot utilizing LangChain, Chainlit, and PyTorch. This innovative project aims to provide patients with accessible and accurate medical information, assisting them in understanding their health concerns and navigating the complexities of the healthcare system.</a:t>
            </a:r>
            <a:endParaRPr lang="en-US" sz="1750" dirty="0"/>
          </a:p>
        </p:txBody>
      </p:sp>
      <p:sp>
        <p:nvSpPr>
          <p:cNvPr id="7" name="Text 3"/>
          <p:cNvSpPr/>
          <p:nvPr/>
        </p:nvSpPr>
        <p:spPr>
          <a:xfrm>
            <a:off x="6756440" y="6588562"/>
            <a:ext cx="2630567" cy="396835"/>
          </a:xfrm>
          <a:prstGeom prst="rect">
            <a:avLst/>
          </a:prstGeom>
          <a:noFill/>
          <a:ln/>
        </p:spPr>
        <p:txBody>
          <a:bodyPr wrap="none" lIns="0" tIns="0" rIns="0" bIns="0" rtlCol="0" anchor="t"/>
          <a:lstStyle/>
          <a:p>
            <a:pPr marL="0" indent="0" algn="l">
              <a:lnSpc>
                <a:spcPts val="3100"/>
              </a:lnSpc>
              <a:buNone/>
            </a:pPr>
            <a:endParaRPr lang="en-US" sz="2200" b="1" dirty="0">
              <a:solidFill>
                <a:srgbClr val="DAD1E6"/>
              </a:solidFill>
              <a:latin typeface="Fira Sans Bold" pitchFamily="34" charset="0"/>
              <a:ea typeface="Fira Sans Bold" pitchFamily="34" charset="-122"/>
              <a:cs typeface="Fira Sans Bold" pitchFamily="34" charset="-120"/>
            </a:endParaRPr>
          </a:p>
          <a:p>
            <a:pPr marL="0" indent="0" algn="l">
              <a:lnSpc>
                <a:spcPts val="3100"/>
              </a:lnSpc>
              <a:buNone/>
            </a:pPr>
            <a:endParaRPr lang="en-US" sz="2200" b="1" dirty="0">
              <a:solidFill>
                <a:srgbClr val="DAD1E6"/>
              </a:solidFill>
              <a:latin typeface="Fira Sans Bold" pitchFamily="34" charset="0"/>
              <a:ea typeface="Fira Sans Bold" pitchFamily="34" charset="-122"/>
              <a:cs typeface="Fira Sans Bold" pitchFamily="34" charset="-120"/>
            </a:endParaRPr>
          </a:p>
          <a:p>
            <a:pPr marL="0" indent="0" algn="l">
              <a:lnSpc>
                <a:spcPts val="3100"/>
              </a:lnSpc>
              <a:buNone/>
            </a:pPr>
            <a:endParaRPr lang="en-US" sz="2200" dirty="0"/>
          </a:p>
        </p:txBody>
      </p:sp>
      <p:pic>
        <p:nvPicPr>
          <p:cNvPr id="9" name="Picture 8">
            <a:extLst>
              <a:ext uri="{FF2B5EF4-FFF2-40B4-BE49-F238E27FC236}">
                <a16:creationId xmlns:a16="http://schemas.microsoft.com/office/drawing/2014/main" id="{DEE1BE5B-2333-E575-1A39-FAC749EE9D7F}"/>
              </a:ext>
            </a:extLst>
          </p:cNvPr>
          <p:cNvPicPr>
            <a:picLocks noChangeAspect="1"/>
          </p:cNvPicPr>
          <p:nvPr/>
        </p:nvPicPr>
        <p:blipFill>
          <a:blip r:embed="rId4"/>
          <a:stretch>
            <a:fillRect/>
          </a:stretch>
        </p:blipFill>
        <p:spPr>
          <a:xfrm>
            <a:off x="12153554" y="7778409"/>
            <a:ext cx="2476846" cy="3334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6047" y="595313"/>
            <a:ext cx="10529054" cy="675084"/>
          </a:xfrm>
          <a:prstGeom prst="rect">
            <a:avLst/>
          </a:prstGeom>
          <a:noFill/>
          <a:ln/>
        </p:spPr>
        <p:txBody>
          <a:bodyPr wrap="none" lIns="0" tIns="0" rIns="0" bIns="0" rtlCol="0" anchor="t"/>
          <a:lstStyle/>
          <a:p>
            <a:pPr marL="0" indent="0">
              <a:lnSpc>
                <a:spcPts val="5300"/>
              </a:lnSpc>
              <a:buNone/>
            </a:pPr>
            <a:r>
              <a:rPr lang="en-US" sz="4250" b="1" dirty="0">
                <a:solidFill>
                  <a:srgbClr val="F94CAF"/>
                </a:solidFill>
                <a:latin typeface="Inconsolata Bold" pitchFamily="34" charset="0"/>
                <a:ea typeface="Inconsolata Bold" pitchFamily="34" charset="-122"/>
                <a:cs typeface="Inconsolata Bold" pitchFamily="34" charset="-120"/>
              </a:rPr>
              <a:t>Conversational Flow and User Experience</a:t>
            </a:r>
            <a:endParaRPr lang="en-US" sz="4250" dirty="0"/>
          </a:p>
        </p:txBody>
      </p:sp>
      <p:sp>
        <p:nvSpPr>
          <p:cNvPr id="3" name="Shape 1"/>
          <p:cNvSpPr/>
          <p:nvPr/>
        </p:nvSpPr>
        <p:spPr>
          <a:xfrm>
            <a:off x="7299960" y="1702356"/>
            <a:ext cx="30480" cy="5931932"/>
          </a:xfrm>
          <a:prstGeom prst="roundRect">
            <a:avLst>
              <a:gd name="adj" fmla="val 106312"/>
            </a:avLst>
          </a:prstGeom>
          <a:solidFill>
            <a:srgbClr val="5C4E69"/>
          </a:solidFill>
          <a:ln/>
        </p:spPr>
      </p:sp>
      <p:sp>
        <p:nvSpPr>
          <p:cNvPr id="4" name="Shape 2"/>
          <p:cNvSpPr/>
          <p:nvPr/>
        </p:nvSpPr>
        <p:spPr>
          <a:xfrm>
            <a:off x="6346627" y="2173129"/>
            <a:ext cx="756047" cy="30480"/>
          </a:xfrm>
          <a:prstGeom prst="roundRect">
            <a:avLst>
              <a:gd name="adj" fmla="val 106312"/>
            </a:avLst>
          </a:prstGeom>
          <a:solidFill>
            <a:srgbClr val="5C4E69"/>
          </a:solidFill>
          <a:ln/>
        </p:spPr>
      </p:sp>
      <p:sp>
        <p:nvSpPr>
          <p:cNvPr id="5" name="Shape 3"/>
          <p:cNvSpPr/>
          <p:nvPr/>
        </p:nvSpPr>
        <p:spPr>
          <a:xfrm>
            <a:off x="7072193" y="1945362"/>
            <a:ext cx="486013" cy="486013"/>
          </a:xfrm>
          <a:prstGeom prst="roundRect">
            <a:avLst>
              <a:gd name="adj" fmla="val 6667"/>
            </a:avLst>
          </a:prstGeom>
          <a:solidFill>
            <a:srgbClr val="433550"/>
          </a:solidFill>
          <a:ln/>
        </p:spPr>
      </p:sp>
      <p:sp>
        <p:nvSpPr>
          <p:cNvPr id="6" name="Text 4"/>
          <p:cNvSpPr/>
          <p:nvPr/>
        </p:nvSpPr>
        <p:spPr>
          <a:xfrm>
            <a:off x="7234118" y="2026325"/>
            <a:ext cx="162044" cy="324088"/>
          </a:xfrm>
          <a:prstGeom prst="rect">
            <a:avLst/>
          </a:prstGeom>
          <a:noFill/>
          <a:ln/>
        </p:spPr>
        <p:txBody>
          <a:bodyPr wrap="none" lIns="0" tIns="0" rIns="0" bIns="0" rtlCol="0" anchor="t"/>
          <a:lstStyle/>
          <a:p>
            <a:pPr marL="0" indent="0" algn="ctr">
              <a:lnSpc>
                <a:spcPts val="2550"/>
              </a:lnSpc>
              <a:buNone/>
            </a:pPr>
            <a:r>
              <a:rPr lang="en-US" sz="2550" b="1" dirty="0">
                <a:solidFill>
                  <a:srgbClr val="DAD1E6"/>
                </a:solidFill>
                <a:latin typeface="Inconsolata Bold" pitchFamily="34" charset="0"/>
                <a:ea typeface="Inconsolata Bold" pitchFamily="34" charset="-122"/>
                <a:cs typeface="Inconsolata Bold" pitchFamily="34" charset="-120"/>
              </a:rPr>
              <a:t>1</a:t>
            </a:r>
            <a:endParaRPr lang="en-US" sz="2550" dirty="0"/>
          </a:p>
        </p:txBody>
      </p:sp>
      <p:sp>
        <p:nvSpPr>
          <p:cNvPr id="7" name="Text 5"/>
          <p:cNvSpPr/>
          <p:nvPr/>
        </p:nvSpPr>
        <p:spPr>
          <a:xfrm>
            <a:off x="2753082" y="1918335"/>
            <a:ext cx="3373993" cy="337542"/>
          </a:xfrm>
          <a:prstGeom prst="rect">
            <a:avLst/>
          </a:prstGeom>
          <a:noFill/>
          <a:ln/>
        </p:spPr>
        <p:txBody>
          <a:bodyPr wrap="none" lIns="0" tIns="0" rIns="0" bIns="0" rtlCol="0" anchor="t"/>
          <a:lstStyle/>
          <a:p>
            <a:pPr marL="0" indent="0" algn="r">
              <a:lnSpc>
                <a:spcPts val="2650"/>
              </a:lnSpc>
              <a:buNone/>
            </a:pPr>
            <a:r>
              <a:rPr lang="en-US" sz="2100" b="1" dirty="0">
                <a:solidFill>
                  <a:srgbClr val="DAD1E6"/>
                </a:solidFill>
                <a:latin typeface="Inconsolata Bold" pitchFamily="34" charset="0"/>
                <a:ea typeface="Inconsolata Bold" pitchFamily="34" charset="-122"/>
                <a:cs typeface="Inconsolata Bold" pitchFamily="34" charset="-120"/>
              </a:rPr>
              <a:t>Greeting and Introduction</a:t>
            </a:r>
            <a:endParaRPr lang="en-US" sz="2100" dirty="0"/>
          </a:p>
        </p:txBody>
      </p:sp>
      <p:sp>
        <p:nvSpPr>
          <p:cNvPr id="8" name="Text 6"/>
          <p:cNvSpPr/>
          <p:nvPr/>
        </p:nvSpPr>
        <p:spPr>
          <a:xfrm>
            <a:off x="756047" y="2385417"/>
            <a:ext cx="5371028" cy="691039"/>
          </a:xfrm>
          <a:prstGeom prst="rect">
            <a:avLst/>
          </a:prstGeom>
          <a:noFill/>
          <a:ln/>
        </p:spPr>
        <p:txBody>
          <a:bodyPr wrap="square" lIns="0" tIns="0" rIns="0" bIns="0" rtlCol="0" anchor="t"/>
          <a:lstStyle/>
          <a:p>
            <a:pPr marL="0" indent="0" algn="r">
              <a:lnSpc>
                <a:spcPts val="2700"/>
              </a:lnSpc>
              <a:buNone/>
            </a:pPr>
            <a:r>
              <a:rPr lang="en-US" sz="1700" dirty="0">
                <a:solidFill>
                  <a:srgbClr val="DAD1E6"/>
                </a:solidFill>
                <a:latin typeface="Fira Sans" pitchFamily="34" charset="0"/>
                <a:ea typeface="Fira Sans" pitchFamily="34" charset="-122"/>
                <a:cs typeface="Fira Sans" pitchFamily="34" charset="-120"/>
              </a:rPr>
              <a:t>The chatbot welcomes the user and provides a brief overview of its capabilities.</a:t>
            </a:r>
            <a:endParaRPr lang="en-US" sz="1700" dirty="0"/>
          </a:p>
        </p:txBody>
      </p:sp>
      <p:sp>
        <p:nvSpPr>
          <p:cNvPr id="9" name="Shape 7"/>
          <p:cNvSpPr/>
          <p:nvPr/>
        </p:nvSpPr>
        <p:spPr>
          <a:xfrm>
            <a:off x="7527727" y="3253145"/>
            <a:ext cx="756047" cy="30480"/>
          </a:xfrm>
          <a:prstGeom prst="roundRect">
            <a:avLst>
              <a:gd name="adj" fmla="val 106312"/>
            </a:avLst>
          </a:prstGeom>
          <a:solidFill>
            <a:srgbClr val="5C4E69"/>
          </a:solidFill>
          <a:ln/>
        </p:spPr>
      </p:sp>
      <p:sp>
        <p:nvSpPr>
          <p:cNvPr id="10" name="Shape 8"/>
          <p:cNvSpPr/>
          <p:nvPr/>
        </p:nvSpPr>
        <p:spPr>
          <a:xfrm>
            <a:off x="7072193" y="3025378"/>
            <a:ext cx="486013" cy="486013"/>
          </a:xfrm>
          <a:prstGeom prst="roundRect">
            <a:avLst>
              <a:gd name="adj" fmla="val 6667"/>
            </a:avLst>
          </a:prstGeom>
          <a:solidFill>
            <a:srgbClr val="433550"/>
          </a:solidFill>
          <a:ln/>
        </p:spPr>
      </p:sp>
      <p:sp>
        <p:nvSpPr>
          <p:cNvPr id="11" name="Text 9"/>
          <p:cNvSpPr/>
          <p:nvPr/>
        </p:nvSpPr>
        <p:spPr>
          <a:xfrm>
            <a:off x="7234118" y="3106341"/>
            <a:ext cx="162044" cy="324088"/>
          </a:xfrm>
          <a:prstGeom prst="rect">
            <a:avLst/>
          </a:prstGeom>
          <a:noFill/>
          <a:ln/>
        </p:spPr>
        <p:txBody>
          <a:bodyPr wrap="none" lIns="0" tIns="0" rIns="0" bIns="0" rtlCol="0" anchor="t"/>
          <a:lstStyle/>
          <a:p>
            <a:pPr marL="0" indent="0" algn="ctr">
              <a:lnSpc>
                <a:spcPts val="2550"/>
              </a:lnSpc>
              <a:buNone/>
            </a:pPr>
            <a:r>
              <a:rPr lang="en-US" sz="2550" b="1" dirty="0">
                <a:solidFill>
                  <a:srgbClr val="DAD1E6"/>
                </a:solidFill>
                <a:latin typeface="Inconsolata Bold" pitchFamily="34" charset="0"/>
                <a:ea typeface="Inconsolata Bold" pitchFamily="34" charset="-122"/>
                <a:cs typeface="Inconsolata Bold" pitchFamily="34" charset="-120"/>
              </a:rPr>
              <a:t>2</a:t>
            </a:r>
            <a:endParaRPr lang="en-US" sz="2550" dirty="0"/>
          </a:p>
        </p:txBody>
      </p:sp>
      <p:sp>
        <p:nvSpPr>
          <p:cNvPr id="12" name="Text 10"/>
          <p:cNvSpPr/>
          <p:nvPr/>
        </p:nvSpPr>
        <p:spPr>
          <a:xfrm>
            <a:off x="8503325" y="2998351"/>
            <a:ext cx="2700218" cy="337542"/>
          </a:xfrm>
          <a:prstGeom prst="rect">
            <a:avLst/>
          </a:prstGeom>
          <a:noFill/>
          <a:ln/>
        </p:spPr>
        <p:txBody>
          <a:bodyPr wrap="none" lIns="0" tIns="0" rIns="0" bIns="0" rtlCol="0" anchor="t"/>
          <a:lstStyle/>
          <a:p>
            <a:pPr marL="0" indent="0" algn="l">
              <a:lnSpc>
                <a:spcPts val="2650"/>
              </a:lnSpc>
              <a:buNone/>
            </a:pPr>
            <a:r>
              <a:rPr lang="en-US" sz="2100" b="1" dirty="0">
                <a:solidFill>
                  <a:srgbClr val="DAD1E6"/>
                </a:solidFill>
                <a:latin typeface="Inconsolata Bold" pitchFamily="34" charset="0"/>
                <a:ea typeface="Inconsolata Bold" pitchFamily="34" charset="-122"/>
                <a:cs typeface="Inconsolata Bold" pitchFamily="34" charset="-120"/>
              </a:rPr>
              <a:t>User Query</a:t>
            </a:r>
            <a:endParaRPr lang="en-US" sz="2100" dirty="0"/>
          </a:p>
        </p:txBody>
      </p:sp>
      <p:sp>
        <p:nvSpPr>
          <p:cNvPr id="13" name="Text 11"/>
          <p:cNvSpPr/>
          <p:nvPr/>
        </p:nvSpPr>
        <p:spPr>
          <a:xfrm>
            <a:off x="8503325" y="3465433"/>
            <a:ext cx="5371028" cy="345519"/>
          </a:xfrm>
          <a:prstGeom prst="rect">
            <a:avLst/>
          </a:prstGeom>
          <a:noFill/>
          <a:ln/>
        </p:spPr>
        <p:txBody>
          <a:bodyPr wrap="none" lIns="0" tIns="0" rIns="0" bIns="0" rtlCol="0" anchor="t"/>
          <a:lstStyle/>
          <a:p>
            <a:pPr marL="0" indent="0" algn="l">
              <a:lnSpc>
                <a:spcPts val="2700"/>
              </a:lnSpc>
              <a:buNone/>
            </a:pPr>
            <a:r>
              <a:rPr lang="en-US" sz="1700" dirty="0">
                <a:solidFill>
                  <a:srgbClr val="DAD1E6"/>
                </a:solidFill>
                <a:latin typeface="Fira Sans" pitchFamily="34" charset="0"/>
                <a:ea typeface="Fira Sans" pitchFamily="34" charset="-122"/>
                <a:cs typeface="Fira Sans" pitchFamily="34" charset="-120"/>
              </a:rPr>
              <a:t>The user inputs their medical query.</a:t>
            </a:r>
            <a:endParaRPr lang="en-US" sz="1700" dirty="0"/>
          </a:p>
        </p:txBody>
      </p:sp>
      <p:sp>
        <p:nvSpPr>
          <p:cNvPr id="14" name="Shape 12"/>
          <p:cNvSpPr/>
          <p:nvPr/>
        </p:nvSpPr>
        <p:spPr>
          <a:xfrm>
            <a:off x="6346627" y="4225171"/>
            <a:ext cx="756047" cy="30480"/>
          </a:xfrm>
          <a:prstGeom prst="roundRect">
            <a:avLst>
              <a:gd name="adj" fmla="val 106312"/>
            </a:avLst>
          </a:prstGeom>
          <a:solidFill>
            <a:srgbClr val="5C4E69"/>
          </a:solidFill>
          <a:ln/>
        </p:spPr>
      </p:sp>
      <p:sp>
        <p:nvSpPr>
          <p:cNvPr id="15" name="Shape 13"/>
          <p:cNvSpPr/>
          <p:nvPr/>
        </p:nvSpPr>
        <p:spPr>
          <a:xfrm>
            <a:off x="7072193" y="3997404"/>
            <a:ext cx="486013" cy="486013"/>
          </a:xfrm>
          <a:prstGeom prst="roundRect">
            <a:avLst>
              <a:gd name="adj" fmla="val 6667"/>
            </a:avLst>
          </a:prstGeom>
          <a:solidFill>
            <a:srgbClr val="433550"/>
          </a:solidFill>
          <a:ln/>
        </p:spPr>
      </p:sp>
      <p:sp>
        <p:nvSpPr>
          <p:cNvPr id="16" name="Text 14"/>
          <p:cNvSpPr/>
          <p:nvPr/>
        </p:nvSpPr>
        <p:spPr>
          <a:xfrm>
            <a:off x="7234118" y="4078367"/>
            <a:ext cx="162044" cy="324088"/>
          </a:xfrm>
          <a:prstGeom prst="rect">
            <a:avLst/>
          </a:prstGeom>
          <a:noFill/>
          <a:ln/>
        </p:spPr>
        <p:txBody>
          <a:bodyPr wrap="none" lIns="0" tIns="0" rIns="0" bIns="0" rtlCol="0" anchor="t"/>
          <a:lstStyle/>
          <a:p>
            <a:pPr marL="0" indent="0" algn="ctr">
              <a:lnSpc>
                <a:spcPts val="2550"/>
              </a:lnSpc>
              <a:buNone/>
            </a:pPr>
            <a:r>
              <a:rPr lang="en-US" sz="2550" b="1" dirty="0">
                <a:solidFill>
                  <a:srgbClr val="DAD1E6"/>
                </a:solidFill>
                <a:latin typeface="Inconsolata Bold" pitchFamily="34" charset="0"/>
                <a:ea typeface="Inconsolata Bold" pitchFamily="34" charset="-122"/>
                <a:cs typeface="Inconsolata Bold" pitchFamily="34" charset="-120"/>
              </a:rPr>
              <a:t>3</a:t>
            </a:r>
            <a:endParaRPr lang="en-US" sz="2550" dirty="0"/>
          </a:p>
        </p:txBody>
      </p:sp>
      <p:sp>
        <p:nvSpPr>
          <p:cNvPr id="17" name="Text 15"/>
          <p:cNvSpPr/>
          <p:nvPr/>
        </p:nvSpPr>
        <p:spPr>
          <a:xfrm>
            <a:off x="3292912" y="3970377"/>
            <a:ext cx="2834164" cy="337542"/>
          </a:xfrm>
          <a:prstGeom prst="rect">
            <a:avLst/>
          </a:prstGeom>
          <a:noFill/>
          <a:ln/>
        </p:spPr>
        <p:txBody>
          <a:bodyPr wrap="none" lIns="0" tIns="0" rIns="0" bIns="0" rtlCol="0" anchor="t"/>
          <a:lstStyle/>
          <a:p>
            <a:pPr marL="0" indent="0" algn="r">
              <a:lnSpc>
                <a:spcPts val="2650"/>
              </a:lnSpc>
              <a:buNone/>
            </a:pPr>
            <a:r>
              <a:rPr lang="en-US" sz="2100" b="1" dirty="0">
                <a:solidFill>
                  <a:srgbClr val="DAD1E6"/>
                </a:solidFill>
                <a:latin typeface="Inconsolata Bold" pitchFamily="34" charset="0"/>
                <a:ea typeface="Inconsolata Bold" pitchFamily="34" charset="-122"/>
                <a:cs typeface="Inconsolata Bold" pitchFamily="34" charset="-120"/>
              </a:rPr>
              <a:t>Information Gathering</a:t>
            </a:r>
            <a:endParaRPr lang="en-US" sz="2100" dirty="0"/>
          </a:p>
        </p:txBody>
      </p:sp>
      <p:sp>
        <p:nvSpPr>
          <p:cNvPr id="18" name="Text 16"/>
          <p:cNvSpPr/>
          <p:nvPr/>
        </p:nvSpPr>
        <p:spPr>
          <a:xfrm>
            <a:off x="756047" y="4437459"/>
            <a:ext cx="5371028" cy="691039"/>
          </a:xfrm>
          <a:prstGeom prst="rect">
            <a:avLst/>
          </a:prstGeom>
          <a:noFill/>
          <a:ln/>
        </p:spPr>
        <p:txBody>
          <a:bodyPr wrap="square" lIns="0" tIns="0" rIns="0" bIns="0" rtlCol="0" anchor="t"/>
          <a:lstStyle/>
          <a:p>
            <a:pPr marL="0" indent="0" algn="r">
              <a:lnSpc>
                <a:spcPts val="2700"/>
              </a:lnSpc>
              <a:buNone/>
            </a:pPr>
            <a:r>
              <a:rPr lang="en-US" sz="1700" dirty="0">
                <a:solidFill>
                  <a:srgbClr val="DAD1E6"/>
                </a:solidFill>
                <a:latin typeface="Fira Sans" pitchFamily="34" charset="0"/>
                <a:ea typeface="Fira Sans" pitchFamily="34" charset="-122"/>
                <a:cs typeface="Fira Sans" pitchFamily="34" charset="-120"/>
              </a:rPr>
              <a:t>The chatbot asks follow-up questions to clarify the user's query and gather relevant details.</a:t>
            </a:r>
            <a:endParaRPr lang="en-US" sz="1700" dirty="0"/>
          </a:p>
        </p:txBody>
      </p:sp>
      <p:sp>
        <p:nvSpPr>
          <p:cNvPr id="19" name="Shape 17"/>
          <p:cNvSpPr/>
          <p:nvPr/>
        </p:nvSpPr>
        <p:spPr>
          <a:xfrm>
            <a:off x="7527727" y="5197316"/>
            <a:ext cx="756047" cy="30480"/>
          </a:xfrm>
          <a:prstGeom prst="roundRect">
            <a:avLst>
              <a:gd name="adj" fmla="val 106312"/>
            </a:avLst>
          </a:prstGeom>
          <a:solidFill>
            <a:srgbClr val="5C4E69"/>
          </a:solidFill>
          <a:ln/>
        </p:spPr>
      </p:sp>
      <p:sp>
        <p:nvSpPr>
          <p:cNvPr id="20" name="Shape 18"/>
          <p:cNvSpPr/>
          <p:nvPr/>
        </p:nvSpPr>
        <p:spPr>
          <a:xfrm>
            <a:off x="7072193" y="4969550"/>
            <a:ext cx="486013" cy="486013"/>
          </a:xfrm>
          <a:prstGeom prst="roundRect">
            <a:avLst>
              <a:gd name="adj" fmla="val 6667"/>
            </a:avLst>
          </a:prstGeom>
          <a:solidFill>
            <a:srgbClr val="433550"/>
          </a:solidFill>
          <a:ln/>
        </p:spPr>
      </p:sp>
      <p:sp>
        <p:nvSpPr>
          <p:cNvPr id="21" name="Text 19"/>
          <p:cNvSpPr/>
          <p:nvPr/>
        </p:nvSpPr>
        <p:spPr>
          <a:xfrm>
            <a:off x="7234118" y="5050512"/>
            <a:ext cx="162044" cy="324088"/>
          </a:xfrm>
          <a:prstGeom prst="rect">
            <a:avLst/>
          </a:prstGeom>
          <a:noFill/>
          <a:ln/>
        </p:spPr>
        <p:txBody>
          <a:bodyPr wrap="none" lIns="0" tIns="0" rIns="0" bIns="0" rtlCol="0" anchor="t"/>
          <a:lstStyle/>
          <a:p>
            <a:pPr marL="0" indent="0" algn="ctr">
              <a:lnSpc>
                <a:spcPts val="2550"/>
              </a:lnSpc>
              <a:buNone/>
            </a:pPr>
            <a:r>
              <a:rPr lang="en-US" sz="2550" b="1" dirty="0">
                <a:solidFill>
                  <a:srgbClr val="DAD1E6"/>
                </a:solidFill>
                <a:latin typeface="Inconsolata Bold" pitchFamily="34" charset="0"/>
                <a:ea typeface="Inconsolata Bold" pitchFamily="34" charset="-122"/>
                <a:cs typeface="Inconsolata Bold" pitchFamily="34" charset="-120"/>
              </a:rPr>
              <a:t>4</a:t>
            </a:r>
            <a:endParaRPr lang="en-US" sz="2550" dirty="0"/>
          </a:p>
        </p:txBody>
      </p:sp>
      <p:sp>
        <p:nvSpPr>
          <p:cNvPr id="22" name="Text 20"/>
          <p:cNvSpPr/>
          <p:nvPr/>
        </p:nvSpPr>
        <p:spPr>
          <a:xfrm>
            <a:off x="8503325" y="4942523"/>
            <a:ext cx="2700218" cy="337542"/>
          </a:xfrm>
          <a:prstGeom prst="rect">
            <a:avLst/>
          </a:prstGeom>
          <a:noFill/>
          <a:ln/>
        </p:spPr>
        <p:txBody>
          <a:bodyPr wrap="none" lIns="0" tIns="0" rIns="0" bIns="0" rtlCol="0" anchor="t"/>
          <a:lstStyle/>
          <a:p>
            <a:pPr marL="0" indent="0" algn="l">
              <a:lnSpc>
                <a:spcPts val="2650"/>
              </a:lnSpc>
              <a:buNone/>
            </a:pPr>
            <a:r>
              <a:rPr lang="en-US" sz="2100" b="1" dirty="0">
                <a:solidFill>
                  <a:srgbClr val="DAD1E6"/>
                </a:solidFill>
                <a:latin typeface="Inconsolata Bold" pitchFamily="34" charset="0"/>
                <a:ea typeface="Inconsolata Bold" pitchFamily="34" charset="-122"/>
                <a:cs typeface="Inconsolata Bold" pitchFamily="34" charset="-120"/>
              </a:rPr>
              <a:t>Response Generation</a:t>
            </a:r>
            <a:endParaRPr lang="en-US" sz="2100" dirty="0"/>
          </a:p>
        </p:txBody>
      </p:sp>
      <p:sp>
        <p:nvSpPr>
          <p:cNvPr id="23" name="Text 21"/>
          <p:cNvSpPr/>
          <p:nvPr/>
        </p:nvSpPr>
        <p:spPr>
          <a:xfrm>
            <a:off x="8503325" y="5409605"/>
            <a:ext cx="5371028" cy="1036558"/>
          </a:xfrm>
          <a:prstGeom prst="rect">
            <a:avLst/>
          </a:prstGeom>
          <a:noFill/>
          <a:ln/>
        </p:spPr>
        <p:txBody>
          <a:bodyPr wrap="square" lIns="0" tIns="0" rIns="0" bIns="0" rtlCol="0" anchor="t"/>
          <a:lstStyle/>
          <a:p>
            <a:pPr marL="0" indent="0" algn="l">
              <a:lnSpc>
                <a:spcPts val="2700"/>
              </a:lnSpc>
              <a:buNone/>
            </a:pPr>
            <a:r>
              <a:rPr lang="en-US" sz="1700" dirty="0">
                <a:solidFill>
                  <a:srgbClr val="DAD1E6"/>
                </a:solidFill>
                <a:latin typeface="Fira Sans" pitchFamily="34" charset="0"/>
                <a:ea typeface="Fira Sans" pitchFamily="34" charset="-122"/>
                <a:cs typeface="Fira Sans" pitchFamily="34" charset="-120"/>
              </a:rPr>
              <a:t>The chatbot generates a concise and informative response based on the user's query and the knowledge base.</a:t>
            </a:r>
            <a:endParaRPr lang="en-US" sz="1700" dirty="0"/>
          </a:p>
        </p:txBody>
      </p:sp>
      <p:sp>
        <p:nvSpPr>
          <p:cNvPr id="24" name="Shape 22"/>
          <p:cNvSpPr/>
          <p:nvPr/>
        </p:nvSpPr>
        <p:spPr>
          <a:xfrm>
            <a:off x="6346627" y="6273046"/>
            <a:ext cx="756047" cy="30480"/>
          </a:xfrm>
          <a:prstGeom prst="roundRect">
            <a:avLst>
              <a:gd name="adj" fmla="val 106312"/>
            </a:avLst>
          </a:prstGeom>
          <a:solidFill>
            <a:srgbClr val="5C4E69"/>
          </a:solidFill>
          <a:ln/>
        </p:spPr>
      </p:sp>
      <p:sp>
        <p:nvSpPr>
          <p:cNvPr id="25" name="Shape 23"/>
          <p:cNvSpPr/>
          <p:nvPr/>
        </p:nvSpPr>
        <p:spPr>
          <a:xfrm>
            <a:off x="7072193" y="6045279"/>
            <a:ext cx="486013" cy="486013"/>
          </a:xfrm>
          <a:prstGeom prst="roundRect">
            <a:avLst>
              <a:gd name="adj" fmla="val 6667"/>
            </a:avLst>
          </a:prstGeom>
          <a:solidFill>
            <a:srgbClr val="433550"/>
          </a:solidFill>
          <a:ln/>
        </p:spPr>
      </p:sp>
      <p:sp>
        <p:nvSpPr>
          <p:cNvPr id="26" name="Text 24"/>
          <p:cNvSpPr/>
          <p:nvPr/>
        </p:nvSpPr>
        <p:spPr>
          <a:xfrm>
            <a:off x="7234118" y="6126242"/>
            <a:ext cx="162044" cy="324088"/>
          </a:xfrm>
          <a:prstGeom prst="rect">
            <a:avLst/>
          </a:prstGeom>
          <a:noFill/>
          <a:ln/>
        </p:spPr>
        <p:txBody>
          <a:bodyPr wrap="none" lIns="0" tIns="0" rIns="0" bIns="0" rtlCol="0" anchor="t"/>
          <a:lstStyle/>
          <a:p>
            <a:pPr marL="0" indent="0" algn="ctr">
              <a:lnSpc>
                <a:spcPts val="2550"/>
              </a:lnSpc>
              <a:buNone/>
            </a:pPr>
            <a:r>
              <a:rPr lang="en-US" sz="2550" b="1" dirty="0">
                <a:solidFill>
                  <a:srgbClr val="DAD1E6"/>
                </a:solidFill>
                <a:latin typeface="Inconsolata Bold" pitchFamily="34" charset="0"/>
                <a:ea typeface="Inconsolata Bold" pitchFamily="34" charset="-122"/>
                <a:cs typeface="Inconsolata Bold" pitchFamily="34" charset="-120"/>
              </a:rPr>
              <a:t>5</a:t>
            </a:r>
            <a:endParaRPr lang="en-US" sz="2550" dirty="0"/>
          </a:p>
        </p:txBody>
      </p:sp>
      <p:sp>
        <p:nvSpPr>
          <p:cNvPr id="27" name="Text 25"/>
          <p:cNvSpPr/>
          <p:nvPr/>
        </p:nvSpPr>
        <p:spPr>
          <a:xfrm>
            <a:off x="3022997" y="6018252"/>
            <a:ext cx="3104078" cy="337542"/>
          </a:xfrm>
          <a:prstGeom prst="rect">
            <a:avLst/>
          </a:prstGeom>
          <a:noFill/>
          <a:ln/>
        </p:spPr>
        <p:txBody>
          <a:bodyPr wrap="none" lIns="0" tIns="0" rIns="0" bIns="0" rtlCol="0" anchor="t"/>
          <a:lstStyle/>
          <a:p>
            <a:pPr marL="0" indent="0" algn="r">
              <a:lnSpc>
                <a:spcPts val="2650"/>
              </a:lnSpc>
              <a:buNone/>
            </a:pPr>
            <a:r>
              <a:rPr lang="en-US" sz="2100" b="1" dirty="0">
                <a:solidFill>
                  <a:srgbClr val="DAD1E6"/>
                </a:solidFill>
                <a:latin typeface="Inconsolata Bold" pitchFamily="34" charset="0"/>
                <a:ea typeface="Inconsolata Bold" pitchFamily="34" charset="-122"/>
                <a:cs typeface="Inconsolata Bold" pitchFamily="34" charset="-120"/>
              </a:rPr>
              <a:t>Feedback and Conclusion</a:t>
            </a:r>
            <a:endParaRPr lang="en-US" sz="2100" dirty="0"/>
          </a:p>
        </p:txBody>
      </p:sp>
      <p:sp>
        <p:nvSpPr>
          <p:cNvPr id="28" name="Text 26"/>
          <p:cNvSpPr/>
          <p:nvPr/>
        </p:nvSpPr>
        <p:spPr>
          <a:xfrm>
            <a:off x="756047" y="6485334"/>
            <a:ext cx="5371028" cy="691039"/>
          </a:xfrm>
          <a:prstGeom prst="rect">
            <a:avLst/>
          </a:prstGeom>
          <a:noFill/>
          <a:ln/>
        </p:spPr>
        <p:txBody>
          <a:bodyPr wrap="square" lIns="0" tIns="0" rIns="0" bIns="0" rtlCol="0" anchor="t"/>
          <a:lstStyle/>
          <a:p>
            <a:pPr marL="0" indent="0" algn="r">
              <a:lnSpc>
                <a:spcPts val="2700"/>
              </a:lnSpc>
              <a:buNone/>
            </a:pPr>
            <a:r>
              <a:rPr lang="en-US" sz="1700" dirty="0">
                <a:solidFill>
                  <a:srgbClr val="DAD1E6"/>
                </a:solidFill>
                <a:latin typeface="Fira Sans" pitchFamily="34" charset="0"/>
                <a:ea typeface="Fira Sans" pitchFamily="34" charset="-122"/>
                <a:cs typeface="Fira Sans" pitchFamily="34" charset="-120"/>
              </a:rPr>
              <a:t>The chatbot prompts the user for feedback and concludes the conversation.</a:t>
            </a:r>
            <a:endParaRPr lang="en-US" sz="1700" dirty="0"/>
          </a:p>
        </p:txBody>
      </p:sp>
      <p:pic>
        <p:nvPicPr>
          <p:cNvPr id="30" name="Picture 29">
            <a:extLst>
              <a:ext uri="{FF2B5EF4-FFF2-40B4-BE49-F238E27FC236}">
                <a16:creationId xmlns:a16="http://schemas.microsoft.com/office/drawing/2014/main" id="{62910210-9E01-5BD2-FCC1-A2AA749A4062}"/>
              </a:ext>
            </a:extLst>
          </p:cNvPr>
          <p:cNvPicPr>
            <a:picLocks noChangeAspect="1"/>
          </p:cNvPicPr>
          <p:nvPr/>
        </p:nvPicPr>
        <p:blipFill>
          <a:blip r:embed="rId3"/>
          <a:stretch>
            <a:fillRect/>
          </a:stretch>
        </p:blipFill>
        <p:spPr>
          <a:xfrm>
            <a:off x="12153554" y="7735921"/>
            <a:ext cx="2476846" cy="33342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31163"/>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Handling Complex Medical Queries</a:t>
            </a:r>
            <a:endParaRPr lang="en-US" sz="4450" dirty="0"/>
          </a:p>
        </p:txBody>
      </p:sp>
      <p:sp>
        <p:nvSpPr>
          <p:cNvPr id="4" name="Shape 1"/>
          <p:cNvSpPr/>
          <p:nvPr/>
        </p:nvSpPr>
        <p:spPr>
          <a:xfrm>
            <a:off x="793790" y="2488883"/>
            <a:ext cx="3664863" cy="2395657"/>
          </a:xfrm>
          <a:prstGeom prst="roundRect">
            <a:avLst>
              <a:gd name="adj" fmla="val 1420"/>
            </a:avLst>
          </a:prstGeom>
          <a:solidFill>
            <a:srgbClr val="433550"/>
          </a:solidFill>
          <a:ln/>
        </p:spPr>
      </p:sp>
      <p:sp>
        <p:nvSpPr>
          <p:cNvPr id="5" name="Text 2"/>
          <p:cNvSpPr/>
          <p:nvPr/>
        </p:nvSpPr>
        <p:spPr>
          <a:xfrm>
            <a:off x="1020604" y="271569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Symptom Mapping</a:t>
            </a:r>
            <a:endParaRPr lang="en-US" sz="2200" dirty="0"/>
          </a:p>
        </p:txBody>
      </p:sp>
      <p:sp>
        <p:nvSpPr>
          <p:cNvPr id="6" name="Text 3"/>
          <p:cNvSpPr/>
          <p:nvPr/>
        </p:nvSpPr>
        <p:spPr>
          <a:xfrm>
            <a:off x="1020604" y="3206115"/>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The chatbot maps user-reported symptoms to potential diagnoses.</a:t>
            </a:r>
            <a:endParaRPr lang="en-US" sz="1750" dirty="0"/>
          </a:p>
        </p:txBody>
      </p:sp>
      <p:sp>
        <p:nvSpPr>
          <p:cNvPr id="7" name="Shape 4"/>
          <p:cNvSpPr/>
          <p:nvPr/>
        </p:nvSpPr>
        <p:spPr>
          <a:xfrm>
            <a:off x="4685467" y="2488883"/>
            <a:ext cx="3664863" cy="2395657"/>
          </a:xfrm>
          <a:prstGeom prst="roundRect">
            <a:avLst>
              <a:gd name="adj" fmla="val 1420"/>
            </a:avLst>
          </a:prstGeom>
          <a:solidFill>
            <a:srgbClr val="433550"/>
          </a:solidFill>
          <a:ln/>
        </p:spPr>
      </p:sp>
      <p:sp>
        <p:nvSpPr>
          <p:cNvPr id="8" name="Text 5"/>
          <p:cNvSpPr/>
          <p:nvPr/>
        </p:nvSpPr>
        <p:spPr>
          <a:xfrm>
            <a:off x="4912281" y="2715697"/>
            <a:ext cx="3117175"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Differential Diagnosis</a:t>
            </a:r>
            <a:endParaRPr lang="en-US" sz="2200" dirty="0"/>
          </a:p>
        </p:txBody>
      </p:sp>
      <p:sp>
        <p:nvSpPr>
          <p:cNvPr id="9" name="Text 6"/>
          <p:cNvSpPr/>
          <p:nvPr/>
        </p:nvSpPr>
        <p:spPr>
          <a:xfrm>
            <a:off x="4912281" y="3206115"/>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The chatbot provides a list of possible diagnoses based on the user's symptoms and medical history.</a:t>
            </a:r>
            <a:endParaRPr lang="en-US" sz="1750" dirty="0"/>
          </a:p>
        </p:txBody>
      </p:sp>
      <p:sp>
        <p:nvSpPr>
          <p:cNvPr id="10" name="Shape 7"/>
          <p:cNvSpPr/>
          <p:nvPr/>
        </p:nvSpPr>
        <p:spPr>
          <a:xfrm>
            <a:off x="793790" y="5111353"/>
            <a:ext cx="3664863" cy="2387084"/>
          </a:xfrm>
          <a:prstGeom prst="roundRect">
            <a:avLst>
              <a:gd name="adj" fmla="val 1425"/>
            </a:avLst>
          </a:prstGeom>
          <a:solidFill>
            <a:srgbClr val="433550"/>
          </a:solidFill>
          <a:ln/>
        </p:spPr>
      </p:sp>
      <p:sp>
        <p:nvSpPr>
          <p:cNvPr id="11" name="Text 8"/>
          <p:cNvSpPr/>
          <p:nvPr/>
        </p:nvSpPr>
        <p:spPr>
          <a:xfrm>
            <a:off x="1020604" y="5338167"/>
            <a:ext cx="3211235" cy="708660"/>
          </a:xfrm>
          <a:prstGeom prst="rect">
            <a:avLst/>
          </a:prstGeom>
          <a:noFill/>
          <a:ln/>
        </p:spPr>
        <p:txBody>
          <a:bodyPr wrap="squar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Treatment Recommendations</a:t>
            </a:r>
            <a:endParaRPr lang="en-US" sz="2200" dirty="0"/>
          </a:p>
        </p:txBody>
      </p:sp>
      <p:sp>
        <p:nvSpPr>
          <p:cNvPr id="12" name="Text 9"/>
          <p:cNvSpPr/>
          <p:nvPr/>
        </p:nvSpPr>
        <p:spPr>
          <a:xfrm>
            <a:off x="1020604" y="6182916"/>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The chatbot suggests potential treatment options based on the identified diagnoses.</a:t>
            </a:r>
            <a:endParaRPr lang="en-US" sz="1750" dirty="0"/>
          </a:p>
        </p:txBody>
      </p:sp>
      <p:sp>
        <p:nvSpPr>
          <p:cNvPr id="13" name="Shape 10"/>
          <p:cNvSpPr/>
          <p:nvPr/>
        </p:nvSpPr>
        <p:spPr>
          <a:xfrm>
            <a:off x="4685467" y="5111353"/>
            <a:ext cx="3664863" cy="2387084"/>
          </a:xfrm>
          <a:prstGeom prst="roundRect">
            <a:avLst>
              <a:gd name="adj" fmla="val 1425"/>
            </a:avLst>
          </a:prstGeom>
          <a:solidFill>
            <a:srgbClr val="433550"/>
          </a:solidFill>
          <a:ln/>
        </p:spPr>
      </p:sp>
      <p:sp>
        <p:nvSpPr>
          <p:cNvPr id="14" name="Text 11"/>
          <p:cNvSpPr/>
          <p:nvPr/>
        </p:nvSpPr>
        <p:spPr>
          <a:xfrm>
            <a:off x="4912281" y="533816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Risk Assessment</a:t>
            </a:r>
            <a:endParaRPr lang="en-US" sz="2200" dirty="0"/>
          </a:p>
        </p:txBody>
      </p:sp>
      <p:sp>
        <p:nvSpPr>
          <p:cNvPr id="15" name="Text 12"/>
          <p:cNvSpPr/>
          <p:nvPr/>
        </p:nvSpPr>
        <p:spPr>
          <a:xfrm>
            <a:off x="4912281" y="5828586"/>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The chatbot can assess the risk factors associated with specific conditions.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328857"/>
            <a:ext cx="9922073"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Security and Privacy Considerations</a:t>
            </a:r>
            <a:endParaRPr lang="en-US" sz="4450" dirty="0"/>
          </a:p>
        </p:txBody>
      </p:sp>
      <p:pic>
        <p:nvPicPr>
          <p:cNvPr id="3" name="Image 0" descr="preencoded.png"/>
          <p:cNvPicPr>
            <a:picLocks noChangeAspect="1"/>
          </p:cNvPicPr>
          <p:nvPr/>
        </p:nvPicPr>
        <p:blipFill>
          <a:blip r:embed="rId3"/>
          <a:stretch>
            <a:fillRect/>
          </a:stretch>
        </p:blipFill>
        <p:spPr>
          <a:xfrm>
            <a:off x="793790" y="2491264"/>
            <a:ext cx="4120753" cy="2546747"/>
          </a:xfrm>
          <a:prstGeom prst="rect">
            <a:avLst/>
          </a:prstGeom>
        </p:spPr>
      </p:pic>
      <p:sp>
        <p:nvSpPr>
          <p:cNvPr id="4" name="Text 1"/>
          <p:cNvSpPr/>
          <p:nvPr/>
        </p:nvSpPr>
        <p:spPr>
          <a:xfrm>
            <a:off x="793790" y="532149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Data Encryption</a:t>
            </a:r>
            <a:endParaRPr lang="en-US" sz="2200" dirty="0"/>
          </a:p>
        </p:txBody>
      </p:sp>
      <p:sp>
        <p:nvSpPr>
          <p:cNvPr id="5" name="Text 2"/>
          <p:cNvSpPr/>
          <p:nvPr/>
        </p:nvSpPr>
        <p:spPr>
          <a:xfrm>
            <a:off x="793790" y="5811917"/>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Protecting patient data through strong encryption methods.</a:t>
            </a:r>
            <a:endParaRPr lang="en-US" sz="1750" dirty="0"/>
          </a:p>
        </p:txBody>
      </p:sp>
      <p:pic>
        <p:nvPicPr>
          <p:cNvPr id="6" name="Image 1" descr="preencoded.png"/>
          <p:cNvPicPr>
            <a:picLocks noChangeAspect="1"/>
          </p:cNvPicPr>
          <p:nvPr/>
        </p:nvPicPr>
        <p:blipFill>
          <a:blip r:embed="rId4"/>
          <a:stretch>
            <a:fillRect/>
          </a:stretch>
        </p:blipFill>
        <p:spPr>
          <a:xfrm>
            <a:off x="5254704" y="2491264"/>
            <a:ext cx="4120872" cy="2546866"/>
          </a:xfrm>
          <a:prstGeom prst="rect">
            <a:avLst/>
          </a:prstGeom>
        </p:spPr>
      </p:pic>
      <p:sp>
        <p:nvSpPr>
          <p:cNvPr id="7" name="Text 3"/>
          <p:cNvSpPr/>
          <p:nvPr/>
        </p:nvSpPr>
        <p:spPr>
          <a:xfrm>
            <a:off x="5254704" y="532161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Privacy Policies</a:t>
            </a:r>
            <a:endParaRPr lang="en-US" sz="2200" dirty="0"/>
          </a:p>
        </p:txBody>
      </p:sp>
      <p:sp>
        <p:nvSpPr>
          <p:cNvPr id="8" name="Text 4"/>
          <p:cNvSpPr/>
          <p:nvPr/>
        </p:nvSpPr>
        <p:spPr>
          <a:xfrm>
            <a:off x="5254704" y="5812036"/>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Implementing clear and comprehensive data privacy policies.</a:t>
            </a:r>
            <a:endParaRPr lang="en-US" sz="1750" dirty="0"/>
          </a:p>
        </p:txBody>
      </p:sp>
      <p:pic>
        <p:nvPicPr>
          <p:cNvPr id="9" name="Image 2" descr="preencoded.png"/>
          <p:cNvPicPr>
            <a:picLocks noChangeAspect="1"/>
          </p:cNvPicPr>
          <p:nvPr/>
        </p:nvPicPr>
        <p:blipFill>
          <a:blip r:embed="rId5"/>
          <a:stretch>
            <a:fillRect/>
          </a:stretch>
        </p:blipFill>
        <p:spPr>
          <a:xfrm>
            <a:off x="9715738" y="2491264"/>
            <a:ext cx="4120753" cy="2546747"/>
          </a:xfrm>
          <a:prstGeom prst="rect">
            <a:avLst/>
          </a:prstGeom>
        </p:spPr>
      </p:pic>
      <p:sp>
        <p:nvSpPr>
          <p:cNvPr id="10" name="Text 5"/>
          <p:cNvSpPr/>
          <p:nvPr/>
        </p:nvSpPr>
        <p:spPr>
          <a:xfrm>
            <a:off x="9715738" y="532149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Security Audits</a:t>
            </a:r>
            <a:endParaRPr lang="en-US" sz="2200" dirty="0"/>
          </a:p>
        </p:txBody>
      </p:sp>
      <p:sp>
        <p:nvSpPr>
          <p:cNvPr id="11" name="Text 6"/>
          <p:cNvSpPr/>
          <p:nvPr/>
        </p:nvSpPr>
        <p:spPr>
          <a:xfrm>
            <a:off x="9715738" y="581191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Regularly auditing the chatbot's security measures to identify and address vulnerabilities.</a:t>
            </a:r>
            <a:endParaRPr lang="en-US" sz="1750" dirty="0"/>
          </a:p>
        </p:txBody>
      </p:sp>
      <p:pic>
        <p:nvPicPr>
          <p:cNvPr id="13" name="Picture 12">
            <a:extLst>
              <a:ext uri="{FF2B5EF4-FFF2-40B4-BE49-F238E27FC236}">
                <a16:creationId xmlns:a16="http://schemas.microsoft.com/office/drawing/2014/main" id="{4FBE0958-A243-3049-80E1-6661CEFC61D1}"/>
              </a:ext>
            </a:extLst>
          </p:cNvPr>
          <p:cNvPicPr>
            <a:picLocks noChangeAspect="1"/>
          </p:cNvPicPr>
          <p:nvPr/>
        </p:nvPicPr>
        <p:blipFill>
          <a:blip r:embed="rId6"/>
          <a:stretch>
            <a:fillRect/>
          </a:stretch>
        </p:blipFill>
        <p:spPr>
          <a:xfrm>
            <a:off x="12153554" y="7750731"/>
            <a:ext cx="2476846" cy="33342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2232303"/>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3" name="Text 1"/>
          <p:cNvSpPr/>
          <p:nvPr/>
        </p:nvSpPr>
        <p:spPr>
          <a:xfrm>
            <a:off x="793790" y="2850356"/>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 2"/>
          <p:cNvSpPr/>
          <p:nvPr/>
        </p:nvSpPr>
        <p:spPr>
          <a:xfrm>
            <a:off x="793790" y="3553420"/>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     Thank You!</a:t>
            </a:r>
            <a:endParaRPr lang="en-US" sz="4450" dirty="0"/>
          </a:p>
        </p:txBody>
      </p:sp>
      <p:sp>
        <p:nvSpPr>
          <p:cNvPr id="5" name="Text 3"/>
          <p:cNvSpPr/>
          <p:nvPr/>
        </p:nvSpPr>
        <p:spPr>
          <a:xfrm>
            <a:off x="793790" y="4602361"/>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Text 4"/>
          <p:cNvSpPr/>
          <p:nvPr/>
        </p:nvSpPr>
        <p:spPr>
          <a:xfrm>
            <a:off x="793790" y="5220414"/>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Text 5"/>
          <p:cNvSpPr/>
          <p:nvPr/>
        </p:nvSpPr>
        <p:spPr>
          <a:xfrm>
            <a:off x="793790" y="5838468"/>
            <a:ext cx="13042821"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9" name="Picture 8">
            <a:extLst>
              <a:ext uri="{FF2B5EF4-FFF2-40B4-BE49-F238E27FC236}">
                <a16:creationId xmlns:a16="http://schemas.microsoft.com/office/drawing/2014/main" id="{B0C0375D-1469-D400-43FA-527A41B2A841}"/>
              </a:ext>
            </a:extLst>
          </p:cNvPr>
          <p:cNvPicPr>
            <a:picLocks noChangeAspect="1"/>
          </p:cNvPicPr>
          <p:nvPr/>
        </p:nvPicPr>
        <p:blipFill>
          <a:blip r:embed="rId3"/>
          <a:stretch>
            <a:fillRect/>
          </a:stretch>
        </p:blipFill>
        <p:spPr>
          <a:xfrm>
            <a:off x="4888057" y="6771905"/>
            <a:ext cx="9742343" cy="131147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6489" y="620554"/>
            <a:ext cx="7723823" cy="1268016"/>
          </a:xfrm>
          <a:prstGeom prst="rect">
            <a:avLst/>
          </a:prstGeom>
          <a:noFill/>
          <a:ln/>
        </p:spPr>
        <p:txBody>
          <a:bodyPr wrap="square" lIns="0" tIns="0" rIns="0" bIns="0" rtlCol="0" anchor="t"/>
          <a:lstStyle/>
          <a:p>
            <a:pPr marL="0" indent="0">
              <a:lnSpc>
                <a:spcPts val="4950"/>
              </a:lnSpc>
              <a:buNone/>
            </a:pPr>
            <a:r>
              <a:rPr lang="en-US" sz="3950" b="1" dirty="0">
                <a:solidFill>
                  <a:srgbClr val="F94CAF"/>
                </a:solidFill>
                <a:latin typeface="Inconsolata Bold" pitchFamily="34" charset="0"/>
                <a:ea typeface="Inconsolata Bold" pitchFamily="34" charset="-122"/>
                <a:cs typeface="Inconsolata Bold" pitchFamily="34" charset="-120"/>
              </a:rPr>
              <a:t>Introduction to AI Chatbots in Healthcare</a:t>
            </a:r>
            <a:endParaRPr lang="en-US" sz="3950" dirty="0"/>
          </a:p>
        </p:txBody>
      </p:sp>
      <p:sp>
        <p:nvSpPr>
          <p:cNvPr id="4" name="Shape 1"/>
          <p:cNvSpPr/>
          <p:nvPr/>
        </p:nvSpPr>
        <p:spPr>
          <a:xfrm>
            <a:off x="6196489" y="2421136"/>
            <a:ext cx="456486" cy="456486"/>
          </a:xfrm>
          <a:prstGeom prst="roundRect">
            <a:avLst>
              <a:gd name="adj" fmla="val 6667"/>
            </a:avLst>
          </a:prstGeom>
          <a:solidFill>
            <a:srgbClr val="433550"/>
          </a:solidFill>
          <a:ln/>
        </p:spPr>
      </p:sp>
      <p:sp>
        <p:nvSpPr>
          <p:cNvPr id="5" name="Text 2"/>
          <p:cNvSpPr/>
          <p:nvPr/>
        </p:nvSpPr>
        <p:spPr>
          <a:xfrm>
            <a:off x="6348651" y="2497217"/>
            <a:ext cx="152162" cy="304324"/>
          </a:xfrm>
          <a:prstGeom prst="rect">
            <a:avLst/>
          </a:prstGeom>
          <a:noFill/>
          <a:ln/>
        </p:spPr>
        <p:txBody>
          <a:bodyPr wrap="none" lIns="0" tIns="0" rIns="0" bIns="0" rtlCol="0" anchor="t"/>
          <a:lstStyle/>
          <a:p>
            <a:pPr marL="0" indent="0" algn="ctr">
              <a:lnSpc>
                <a:spcPts val="2350"/>
              </a:lnSpc>
              <a:buNone/>
            </a:pPr>
            <a:r>
              <a:rPr lang="en-US" sz="2350" b="1" dirty="0">
                <a:solidFill>
                  <a:srgbClr val="DAD1E6"/>
                </a:solidFill>
                <a:latin typeface="Inconsolata Bold" pitchFamily="34" charset="0"/>
                <a:ea typeface="Inconsolata Bold" pitchFamily="34" charset="-122"/>
                <a:cs typeface="Inconsolata Bold" pitchFamily="34" charset="-120"/>
              </a:rPr>
              <a:t>1</a:t>
            </a:r>
            <a:endParaRPr lang="en-US" sz="2350" dirty="0"/>
          </a:p>
        </p:txBody>
      </p:sp>
      <p:sp>
        <p:nvSpPr>
          <p:cNvPr id="6" name="Text 3"/>
          <p:cNvSpPr/>
          <p:nvPr/>
        </p:nvSpPr>
        <p:spPr>
          <a:xfrm>
            <a:off x="6855857" y="2421136"/>
            <a:ext cx="3101102" cy="633889"/>
          </a:xfrm>
          <a:prstGeom prst="rect">
            <a:avLst/>
          </a:prstGeom>
          <a:noFill/>
          <a:ln/>
        </p:spPr>
        <p:txBody>
          <a:bodyPr wrap="square" lIns="0" tIns="0" rIns="0" bIns="0" rtlCol="0" anchor="t"/>
          <a:lstStyle/>
          <a:p>
            <a:pPr marL="0" indent="0">
              <a:lnSpc>
                <a:spcPts val="2450"/>
              </a:lnSpc>
              <a:buNone/>
            </a:pPr>
            <a:r>
              <a:rPr lang="en-US" sz="1950" b="1" dirty="0">
                <a:solidFill>
                  <a:srgbClr val="DAD1E6"/>
                </a:solidFill>
                <a:latin typeface="Inconsolata Bold" pitchFamily="34" charset="0"/>
                <a:ea typeface="Inconsolata Bold" pitchFamily="34" charset="-122"/>
                <a:cs typeface="Inconsolata Bold" pitchFamily="34" charset="-120"/>
              </a:rPr>
              <a:t>Improving Patient Engagement</a:t>
            </a:r>
            <a:endParaRPr lang="en-US" sz="1950" dirty="0"/>
          </a:p>
        </p:txBody>
      </p:sp>
      <p:sp>
        <p:nvSpPr>
          <p:cNvPr id="7" name="Text 4"/>
          <p:cNvSpPr/>
          <p:nvPr/>
        </p:nvSpPr>
        <p:spPr>
          <a:xfrm>
            <a:off x="6855857" y="3176707"/>
            <a:ext cx="3101102" cy="1298258"/>
          </a:xfrm>
          <a:prstGeom prst="rect">
            <a:avLst/>
          </a:prstGeom>
          <a:noFill/>
          <a:ln/>
        </p:spPr>
        <p:txBody>
          <a:bodyPr wrap="square" lIns="0" tIns="0" rIns="0" bIns="0" rtlCol="0" anchor="t"/>
          <a:lstStyle/>
          <a:p>
            <a:pPr marL="0" indent="0">
              <a:lnSpc>
                <a:spcPts val="2550"/>
              </a:lnSpc>
              <a:buNone/>
            </a:pPr>
            <a:r>
              <a:rPr lang="en-US" sz="1550" dirty="0">
                <a:solidFill>
                  <a:srgbClr val="DAD1E6"/>
                </a:solidFill>
                <a:latin typeface="Fira Sans" pitchFamily="34" charset="0"/>
                <a:ea typeface="Fira Sans" pitchFamily="34" charset="-122"/>
                <a:cs typeface="Fira Sans" pitchFamily="34" charset="-120"/>
              </a:rPr>
              <a:t>AI chatbots can enhance patient engagement by providing 24/7 access to medical information and support.</a:t>
            </a:r>
            <a:endParaRPr lang="en-US" sz="1550" dirty="0"/>
          </a:p>
        </p:txBody>
      </p:sp>
      <p:sp>
        <p:nvSpPr>
          <p:cNvPr id="8" name="Shape 5"/>
          <p:cNvSpPr/>
          <p:nvPr/>
        </p:nvSpPr>
        <p:spPr>
          <a:xfrm>
            <a:off x="10159841" y="2421136"/>
            <a:ext cx="456486" cy="456486"/>
          </a:xfrm>
          <a:prstGeom prst="roundRect">
            <a:avLst>
              <a:gd name="adj" fmla="val 6667"/>
            </a:avLst>
          </a:prstGeom>
          <a:solidFill>
            <a:srgbClr val="433550"/>
          </a:solidFill>
          <a:ln/>
        </p:spPr>
      </p:sp>
      <p:sp>
        <p:nvSpPr>
          <p:cNvPr id="9" name="Text 6"/>
          <p:cNvSpPr/>
          <p:nvPr/>
        </p:nvSpPr>
        <p:spPr>
          <a:xfrm>
            <a:off x="10312003" y="2497217"/>
            <a:ext cx="152162" cy="304324"/>
          </a:xfrm>
          <a:prstGeom prst="rect">
            <a:avLst/>
          </a:prstGeom>
          <a:noFill/>
          <a:ln/>
        </p:spPr>
        <p:txBody>
          <a:bodyPr wrap="none" lIns="0" tIns="0" rIns="0" bIns="0" rtlCol="0" anchor="t"/>
          <a:lstStyle/>
          <a:p>
            <a:pPr marL="0" indent="0" algn="ctr">
              <a:lnSpc>
                <a:spcPts val="2350"/>
              </a:lnSpc>
              <a:buNone/>
            </a:pPr>
            <a:r>
              <a:rPr lang="en-US" sz="2350" b="1" dirty="0">
                <a:solidFill>
                  <a:srgbClr val="DAD1E6"/>
                </a:solidFill>
                <a:latin typeface="Inconsolata Bold" pitchFamily="34" charset="0"/>
                <a:ea typeface="Inconsolata Bold" pitchFamily="34" charset="-122"/>
                <a:cs typeface="Inconsolata Bold" pitchFamily="34" charset="-120"/>
              </a:rPr>
              <a:t>2</a:t>
            </a:r>
            <a:endParaRPr lang="en-US" sz="2350" dirty="0"/>
          </a:p>
        </p:txBody>
      </p:sp>
      <p:sp>
        <p:nvSpPr>
          <p:cNvPr id="10" name="Text 7"/>
          <p:cNvSpPr/>
          <p:nvPr/>
        </p:nvSpPr>
        <p:spPr>
          <a:xfrm>
            <a:off x="10819209" y="2421136"/>
            <a:ext cx="3101102" cy="633889"/>
          </a:xfrm>
          <a:prstGeom prst="rect">
            <a:avLst/>
          </a:prstGeom>
          <a:noFill/>
          <a:ln/>
        </p:spPr>
        <p:txBody>
          <a:bodyPr wrap="square" lIns="0" tIns="0" rIns="0" bIns="0" rtlCol="0" anchor="t"/>
          <a:lstStyle/>
          <a:p>
            <a:pPr marL="0" indent="0">
              <a:lnSpc>
                <a:spcPts val="2450"/>
              </a:lnSpc>
              <a:buNone/>
            </a:pPr>
            <a:r>
              <a:rPr lang="en-US" sz="1950" b="1" dirty="0">
                <a:solidFill>
                  <a:srgbClr val="DAD1E6"/>
                </a:solidFill>
                <a:latin typeface="Inconsolata Bold" pitchFamily="34" charset="0"/>
                <a:ea typeface="Inconsolata Bold" pitchFamily="34" charset="-122"/>
                <a:cs typeface="Inconsolata Bold" pitchFamily="34" charset="-120"/>
              </a:rPr>
              <a:t>Reducing Healthcare Costs</a:t>
            </a:r>
            <a:endParaRPr lang="en-US" sz="1950" dirty="0"/>
          </a:p>
        </p:txBody>
      </p:sp>
      <p:sp>
        <p:nvSpPr>
          <p:cNvPr id="11" name="Text 8"/>
          <p:cNvSpPr/>
          <p:nvPr/>
        </p:nvSpPr>
        <p:spPr>
          <a:xfrm>
            <a:off x="10819209" y="3176707"/>
            <a:ext cx="3101102" cy="1622822"/>
          </a:xfrm>
          <a:prstGeom prst="rect">
            <a:avLst/>
          </a:prstGeom>
          <a:noFill/>
          <a:ln/>
        </p:spPr>
        <p:txBody>
          <a:bodyPr wrap="square" lIns="0" tIns="0" rIns="0" bIns="0" rtlCol="0" anchor="t"/>
          <a:lstStyle/>
          <a:p>
            <a:pPr marL="0" indent="0">
              <a:lnSpc>
                <a:spcPts val="2550"/>
              </a:lnSpc>
              <a:buNone/>
            </a:pPr>
            <a:r>
              <a:rPr lang="en-US" sz="1550" dirty="0">
                <a:solidFill>
                  <a:srgbClr val="DAD1E6"/>
                </a:solidFill>
                <a:latin typeface="Fira Sans" pitchFamily="34" charset="0"/>
                <a:ea typeface="Fira Sans" pitchFamily="34" charset="-122"/>
                <a:cs typeface="Fira Sans" pitchFamily="34" charset="-120"/>
              </a:rPr>
              <a:t>By automating routine tasks and providing initial medical screening, chatbots can contribute to cost-efficient healthcare delivery.</a:t>
            </a:r>
            <a:endParaRPr lang="en-US" sz="1550" dirty="0"/>
          </a:p>
        </p:txBody>
      </p:sp>
      <p:sp>
        <p:nvSpPr>
          <p:cNvPr id="12" name="Shape 9"/>
          <p:cNvSpPr/>
          <p:nvPr/>
        </p:nvSpPr>
        <p:spPr>
          <a:xfrm>
            <a:off x="6196489" y="5230654"/>
            <a:ext cx="456486" cy="456486"/>
          </a:xfrm>
          <a:prstGeom prst="roundRect">
            <a:avLst>
              <a:gd name="adj" fmla="val 6667"/>
            </a:avLst>
          </a:prstGeom>
          <a:solidFill>
            <a:srgbClr val="433550"/>
          </a:solidFill>
          <a:ln/>
        </p:spPr>
      </p:sp>
      <p:sp>
        <p:nvSpPr>
          <p:cNvPr id="13" name="Text 10"/>
          <p:cNvSpPr/>
          <p:nvPr/>
        </p:nvSpPr>
        <p:spPr>
          <a:xfrm>
            <a:off x="6348651" y="5306735"/>
            <a:ext cx="152162" cy="304324"/>
          </a:xfrm>
          <a:prstGeom prst="rect">
            <a:avLst/>
          </a:prstGeom>
          <a:noFill/>
          <a:ln/>
        </p:spPr>
        <p:txBody>
          <a:bodyPr wrap="none" lIns="0" tIns="0" rIns="0" bIns="0" rtlCol="0" anchor="t"/>
          <a:lstStyle/>
          <a:p>
            <a:pPr marL="0" indent="0" algn="ctr">
              <a:lnSpc>
                <a:spcPts val="2350"/>
              </a:lnSpc>
              <a:buNone/>
            </a:pPr>
            <a:r>
              <a:rPr lang="en-US" sz="2350" b="1" dirty="0">
                <a:solidFill>
                  <a:srgbClr val="DAD1E6"/>
                </a:solidFill>
                <a:latin typeface="Inconsolata Bold" pitchFamily="34" charset="0"/>
                <a:ea typeface="Inconsolata Bold" pitchFamily="34" charset="-122"/>
                <a:cs typeface="Inconsolata Bold" pitchFamily="34" charset="-120"/>
              </a:rPr>
              <a:t>3</a:t>
            </a:r>
            <a:endParaRPr lang="en-US" sz="2350" dirty="0"/>
          </a:p>
        </p:txBody>
      </p:sp>
      <p:sp>
        <p:nvSpPr>
          <p:cNvPr id="14" name="Text 11"/>
          <p:cNvSpPr/>
          <p:nvPr/>
        </p:nvSpPr>
        <p:spPr>
          <a:xfrm>
            <a:off x="6855857" y="5230654"/>
            <a:ext cx="3101102" cy="633889"/>
          </a:xfrm>
          <a:prstGeom prst="rect">
            <a:avLst/>
          </a:prstGeom>
          <a:noFill/>
          <a:ln/>
        </p:spPr>
        <p:txBody>
          <a:bodyPr wrap="square" lIns="0" tIns="0" rIns="0" bIns="0" rtlCol="0" anchor="t"/>
          <a:lstStyle/>
          <a:p>
            <a:pPr marL="0" indent="0">
              <a:lnSpc>
                <a:spcPts val="2450"/>
              </a:lnSpc>
              <a:buNone/>
            </a:pPr>
            <a:r>
              <a:rPr lang="en-US" sz="1950" b="1" dirty="0">
                <a:solidFill>
                  <a:srgbClr val="DAD1E6"/>
                </a:solidFill>
                <a:latin typeface="Inconsolata Bold" pitchFamily="34" charset="0"/>
                <a:ea typeface="Inconsolata Bold" pitchFamily="34" charset="-122"/>
                <a:cs typeface="Inconsolata Bold" pitchFamily="34" charset="-120"/>
              </a:rPr>
              <a:t>Personalized Healthcare Experiences</a:t>
            </a:r>
            <a:endParaRPr lang="en-US" sz="1950" dirty="0"/>
          </a:p>
        </p:txBody>
      </p:sp>
      <p:sp>
        <p:nvSpPr>
          <p:cNvPr id="15" name="Text 12"/>
          <p:cNvSpPr/>
          <p:nvPr/>
        </p:nvSpPr>
        <p:spPr>
          <a:xfrm>
            <a:off x="6855857" y="5986224"/>
            <a:ext cx="3101102" cy="1622822"/>
          </a:xfrm>
          <a:prstGeom prst="rect">
            <a:avLst/>
          </a:prstGeom>
          <a:noFill/>
          <a:ln/>
        </p:spPr>
        <p:txBody>
          <a:bodyPr wrap="square" lIns="0" tIns="0" rIns="0" bIns="0" rtlCol="0" anchor="t"/>
          <a:lstStyle/>
          <a:p>
            <a:pPr marL="0" indent="0">
              <a:lnSpc>
                <a:spcPts val="2550"/>
              </a:lnSpc>
              <a:buNone/>
            </a:pPr>
            <a:r>
              <a:rPr lang="en-US" sz="1550" dirty="0">
                <a:solidFill>
                  <a:srgbClr val="DAD1E6"/>
                </a:solidFill>
                <a:latin typeface="Fira Sans" pitchFamily="34" charset="0"/>
                <a:ea typeface="Fira Sans" pitchFamily="34" charset="-122"/>
                <a:cs typeface="Fira Sans" pitchFamily="34" charset="-120"/>
              </a:rPr>
              <a:t>AI chatbots can tailor information and interactions to individual patient needs, promoting better health outcomes.</a:t>
            </a:r>
            <a:endParaRPr lang="en-US" sz="1550" dirty="0"/>
          </a:p>
        </p:txBody>
      </p:sp>
      <p:sp>
        <p:nvSpPr>
          <p:cNvPr id="16" name="Shape 13"/>
          <p:cNvSpPr/>
          <p:nvPr/>
        </p:nvSpPr>
        <p:spPr>
          <a:xfrm>
            <a:off x="10159841" y="5230654"/>
            <a:ext cx="456486" cy="456486"/>
          </a:xfrm>
          <a:prstGeom prst="roundRect">
            <a:avLst>
              <a:gd name="adj" fmla="val 6667"/>
            </a:avLst>
          </a:prstGeom>
          <a:solidFill>
            <a:srgbClr val="433550"/>
          </a:solidFill>
          <a:ln/>
        </p:spPr>
      </p:sp>
      <p:sp>
        <p:nvSpPr>
          <p:cNvPr id="17" name="Text 14"/>
          <p:cNvSpPr/>
          <p:nvPr/>
        </p:nvSpPr>
        <p:spPr>
          <a:xfrm>
            <a:off x="10312003" y="5306735"/>
            <a:ext cx="152162" cy="304324"/>
          </a:xfrm>
          <a:prstGeom prst="rect">
            <a:avLst/>
          </a:prstGeom>
          <a:noFill/>
          <a:ln/>
        </p:spPr>
        <p:txBody>
          <a:bodyPr wrap="none" lIns="0" tIns="0" rIns="0" bIns="0" rtlCol="0" anchor="t"/>
          <a:lstStyle/>
          <a:p>
            <a:pPr marL="0" indent="0" algn="ctr">
              <a:lnSpc>
                <a:spcPts val="2350"/>
              </a:lnSpc>
              <a:buNone/>
            </a:pPr>
            <a:r>
              <a:rPr lang="en-US" sz="2350" b="1" dirty="0">
                <a:solidFill>
                  <a:srgbClr val="DAD1E6"/>
                </a:solidFill>
                <a:latin typeface="Inconsolata Bold" pitchFamily="34" charset="0"/>
                <a:ea typeface="Inconsolata Bold" pitchFamily="34" charset="-122"/>
                <a:cs typeface="Inconsolata Bold" pitchFamily="34" charset="-120"/>
              </a:rPr>
              <a:t>4</a:t>
            </a:r>
            <a:endParaRPr lang="en-US" sz="2350" dirty="0"/>
          </a:p>
        </p:txBody>
      </p:sp>
      <p:sp>
        <p:nvSpPr>
          <p:cNvPr id="18" name="Text 15"/>
          <p:cNvSpPr/>
          <p:nvPr/>
        </p:nvSpPr>
        <p:spPr>
          <a:xfrm>
            <a:off x="10819209" y="5230654"/>
            <a:ext cx="3101102" cy="633889"/>
          </a:xfrm>
          <a:prstGeom prst="rect">
            <a:avLst/>
          </a:prstGeom>
          <a:noFill/>
          <a:ln/>
        </p:spPr>
        <p:txBody>
          <a:bodyPr wrap="square" lIns="0" tIns="0" rIns="0" bIns="0" rtlCol="0" anchor="t"/>
          <a:lstStyle/>
          <a:p>
            <a:pPr marL="0" indent="0">
              <a:lnSpc>
                <a:spcPts val="2450"/>
              </a:lnSpc>
              <a:buNone/>
            </a:pPr>
            <a:r>
              <a:rPr lang="en-US" sz="1950" b="1" dirty="0">
                <a:solidFill>
                  <a:srgbClr val="DAD1E6"/>
                </a:solidFill>
                <a:latin typeface="Inconsolata Bold" pitchFamily="34" charset="0"/>
                <a:ea typeface="Inconsolata Bold" pitchFamily="34" charset="-122"/>
                <a:cs typeface="Inconsolata Bold" pitchFamily="34" charset="-120"/>
              </a:rPr>
              <a:t>Expanding Access to Healthcare</a:t>
            </a:r>
            <a:endParaRPr lang="en-US" sz="1950" dirty="0"/>
          </a:p>
        </p:txBody>
      </p:sp>
      <p:sp>
        <p:nvSpPr>
          <p:cNvPr id="19" name="Text 16"/>
          <p:cNvSpPr/>
          <p:nvPr/>
        </p:nvSpPr>
        <p:spPr>
          <a:xfrm>
            <a:off x="10819209" y="5986224"/>
            <a:ext cx="3101102" cy="1622822"/>
          </a:xfrm>
          <a:prstGeom prst="rect">
            <a:avLst/>
          </a:prstGeom>
          <a:noFill/>
          <a:ln/>
        </p:spPr>
        <p:txBody>
          <a:bodyPr wrap="square" lIns="0" tIns="0" rIns="0" bIns="0" rtlCol="0" anchor="t"/>
          <a:lstStyle/>
          <a:p>
            <a:pPr marL="0" indent="0">
              <a:lnSpc>
                <a:spcPts val="2550"/>
              </a:lnSpc>
              <a:buNone/>
            </a:pPr>
            <a:r>
              <a:rPr lang="en-US" sz="1550" dirty="0">
                <a:solidFill>
                  <a:srgbClr val="DAD1E6"/>
                </a:solidFill>
                <a:latin typeface="Fira Sans" pitchFamily="34" charset="0"/>
                <a:ea typeface="Fira Sans" pitchFamily="34" charset="-122"/>
                <a:cs typeface="Fira Sans" pitchFamily="34" charset="-120"/>
              </a:rPr>
              <a:t>AI chatbots can bridge the gap in healthcare access for underserved populations, facilitating communication and support.</a:t>
            </a:r>
            <a:endParaRPr lang="en-US" sz="1550" dirty="0"/>
          </a:p>
        </p:txBody>
      </p:sp>
      <p:pic>
        <p:nvPicPr>
          <p:cNvPr id="21" name="Picture 20">
            <a:extLst>
              <a:ext uri="{FF2B5EF4-FFF2-40B4-BE49-F238E27FC236}">
                <a16:creationId xmlns:a16="http://schemas.microsoft.com/office/drawing/2014/main" id="{A891AAF2-E749-0B17-149C-487C3B0AD963}"/>
              </a:ext>
            </a:extLst>
          </p:cNvPr>
          <p:cNvPicPr>
            <a:picLocks noChangeAspect="1"/>
          </p:cNvPicPr>
          <p:nvPr/>
        </p:nvPicPr>
        <p:blipFill>
          <a:blip r:embed="rId4"/>
          <a:stretch>
            <a:fillRect/>
          </a:stretch>
        </p:blipFill>
        <p:spPr>
          <a:xfrm>
            <a:off x="12153554" y="7730727"/>
            <a:ext cx="2476846" cy="33342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77058"/>
            <a:ext cx="12473464"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Overview of LangChain, Chainlit, and PyTorch</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LangChain</a:t>
            </a:r>
            <a:endParaRPr lang="en-US" sz="2200" dirty="0"/>
          </a:p>
        </p:txBody>
      </p:sp>
      <p:sp>
        <p:nvSpPr>
          <p:cNvPr id="4" name="Text 2"/>
          <p:cNvSpPr/>
          <p:nvPr/>
        </p:nvSpPr>
        <p:spPr>
          <a:xfrm>
            <a:off x="793790" y="403395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LangChain provides a framework for building complex and intelligent conversational agents by integrating with large language models (LLMs).</a:t>
            </a:r>
            <a:endParaRPr lang="en-US" sz="1750" dirty="0"/>
          </a:p>
        </p:txBody>
      </p:sp>
      <p:sp>
        <p:nvSpPr>
          <p:cNvPr id="5" name="Text 3"/>
          <p:cNvSpPr/>
          <p:nvPr/>
        </p:nvSpPr>
        <p:spPr>
          <a:xfrm>
            <a:off x="5332928" y="34528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Chainlit</a:t>
            </a:r>
            <a:endParaRPr lang="en-US" sz="2200" dirty="0"/>
          </a:p>
        </p:txBody>
      </p:sp>
      <p:sp>
        <p:nvSpPr>
          <p:cNvPr id="6" name="Text 4"/>
          <p:cNvSpPr/>
          <p:nvPr/>
        </p:nvSpPr>
        <p:spPr>
          <a:xfrm>
            <a:off x="5332928"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Chainlit is a powerful tool for building and deploying chatbot interfaces, offering a user-friendly environment for creating and testing conversational flows.</a:t>
            </a:r>
            <a:endParaRPr lang="en-US" sz="1750" dirty="0"/>
          </a:p>
        </p:txBody>
      </p:sp>
      <p:sp>
        <p:nvSpPr>
          <p:cNvPr id="7" name="Text 5"/>
          <p:cNvSpPr/>
          <p:nvPr/>
        </p:nvSpPr>
        <p:spPr>
          <a:xfrm>
            <a:off x="9872067" y="34528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PyTorch</a:t>
            </a:r>
            <a:endParaRPr lang="en-US" sz="2200" dirty="0"/>
          </a:p>
        </p:txBody>
      </p:sp>
      <p:sp>
        <p:nvSpPr>
          <p:cNvPr id="8" name="Text 6"/>
          <p:cNvSpPr/>
          <p:nvPr/>
        </p:nvSpPr>
        <p:spPr>
          <a:xfrm>
            <a:off x="9872067"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PyTorch is a widely used machine learning library that enables the creation and training of neural networks for natural language processing tasks.</a:t>
            </a:r>
            <a:endParaRPr lang="en-US" sz="1750" dirty="0"/>
          </a:p>
        </p:txBody>
      </p:sp>
      <p:pic>
        <p:nvPicPr>
          <p:cNvPr id="10" name="Picture 9">
            <a:extLst>
              <a:ext uri="{FF2B5EF4-FFF2-40B4-BE49-F238E27FC236}">
                <a16:creationId xmlns:a16="http://schemas.microsoft.com/office/drawing/2014/main" id="{88E6698A-BD3C-983C-2D7C-04F4CB330CC2}"/>
              </a:ext>
            </a:extLst>
          </p:cNvPr>
          <p:cNvPicPr>
            <a:picLocks noChangeAspect="1"/>
          </p:cNvPicPr>
          <p:nvPr/>
        </p:nvPicPr>
        <p:blipFill>
          <a:blip r:embed="rId3"/>
          <a:stretch>
            <a:fillRect/>
          </a:stretch>
        </p:blipFill>
        <p:spPr>
          <a:xfrm>
            <a:off x="12153554" y="7742849"/>
            <a:ext cx="2476846" cy="33342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793790" y="851654"/>
            <a:ext cx="7556421" cy="1417558"/>
          </a:xfrm>
          <a:prstGeom prst="rect">
            <a:avLst/>
          </a:prstGeom>
          <a:noFill/>
          <a:ln/>
        </p:spPr>
        <p:txBody>
          <a:bodyPr wrap="square" lIns="0" tIns="0" rIns="0" bIns="0" rtlCol="0" anchor="t"/>
          <a:lstStyle/>
          <a:p>
            <a:pPr marL="0" indent="0">
              <a:lnSpc>
                <a:spcPts val="5550"/>
              </a:lnSpc>
              <a:buNone/>
            </a:pPr>
            <a:r>
              <a:rPr lang="en-US" sz="4450" b="1" dirty="0" err="1">
                <a:solidFill>
                  <a:srgbClr val="F94CAF"/>
                </a:solidFill>
                <a:latin typeface="Inconsolata Bold" pitchFamily="34" charset="0"/>
                <a:ea typeface="Inconsolata Bold" pitchFamily="34" charset="-122"/>
                <a:cs typeface="Inconsolata Bold" pitchFamily="34" charset="-120"/>
              </a:rPr>
              <a:t>LangChain</a:t>
            </a:r>
            <a:endParaRPr lang="en-US" sz="4450" dirty="0"/>
          </a:p>
        </p:txBody>
      </p:sp>
      <p:sp>
        <p:nvSpPr>
          <p:cNvPr id="4" name="Text 1"/>
          <p:cNvSpPr/>
          <p:nvPr/>
        </p:nvSpPr>
        <p:spPr>
          <a:xfrm>
            <a:off x="793789" y="2300755"/>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LangChain is a powerful framework that simplifies the development of complex, intelligent chatbots by integrating with large language models (LLMs). It provides a structured approach to building conversational agents that can engage users in natural, contextual dialogues. Here are some key features of LangChain:</a:t>
            </a:r>
            <a:endParaRPr lang="en-US" sz="1750" dirty="0"/>
          </a:p>
        </p:txBody>
      </p:sp>
      <p:sp>
        <p:nvSpPr>
          <p:cNvPr id="5" name="Text 2"/>
          <p:cNvSpPr/>
          <p:nvPr/>
        </p:nvSpPr>
        <p:spPr>
          <a:xfrm>
            <a:off x="793790" y="4679037"/>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AD1E6"/>
                </a:solidFill>
                <a:latin typeface="Fira Sans" panose="020B0503050000020004" pitchFamily="34" charset="0"/>
                <a:ea typeface="Fira Sans" pitchFamily="34" charset="-122"/>
                <a:cs typeface="Fira Sans" pitchFamily="34" charset="-120"/>
              </a:rPr>
              <a:t>Integration with LLMs</a:t>
            </a:r>
            <a:r>
              <a:rPr lang="en-US" sz="1750" dirty="0">
                <a:solidFill>
                  <a:srgbClr val="DAD1E6"/>
                </a:solidFill>
                <a:latin typeface="Fira Sans" panose="020B0503050000020004" pitchFamily="34" charset="0"/>
                <a:ea typeface="Fira Sans" pitchFamily="34" charset="-122"/>
                <a:cs typeface="Fira Sans" pitchFamily="34" charset="-120"/>
              </a:rPr>
              <a:t>: LangChain allows seamless integration with various large language models, enabling developers to create applications like chatbots, content generators, and more</a:t>
            </a:r>
            <a:endParaRPr lang="en-US" sz="1750" dirty="0">
              <a:latin typeface="Fira Sans" panose="020B0503050000020004" pitchFamily="34" charset="0"/>
            </a:endParaRPr>
          </a:p>
        </p:txBody>
      </p:sp>
      <p:sp>
        <p:nvSpPr>
          <p:cNvPr id="6" name="Text 3"/>
          <p:cNvSpPr/>
          <p:nvPr/>
        </p:nvSpPr>
        <p:spPr>
          <a:xfrm>
            <a:off x="793790" y="5847040"/>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AD1E6"/>
                </a:solidFill>
                <a:latin typeface="Fira Sans" pitchFamily="34" charset="0"/>
                <a:ea typeface="Fira Sans" pitchFamily="34" charset="-122"/>
                <a:cs typeface="Fira Sans" pitchFamily="34" charset="-120"/>
              </a:rPr>
              <a:t>Data Handling</a:t>
            </a:r>
            <a:r>
              <a:rPr lang="en-US" sz="1750" dirty="0">
                <a:solidFill>
                  <a:srgbClr val="DAD1E6"/>
                </a:solidFill>
                <a:latin typeface="Fira Sans" pitchFamily="34" charset="0"/>
                <a:ea typeface="Fira Sans" pitchFamily="34" charset="-122"/>
                <a:cs typeface="Fira Sans" pitchFamily="34" charset="-120"/>
              </a:rPr>
              <a:t>: LangChain supports real-time data processing and integration, making it easier to work with dynamic data sources.</a:t>
            </a:r>
            <a:endParaRPr lang="en-US" sz="1750" dirty="0"/>
          </a:p>
        </p:txBody>
      </p:sp>
      <p:sp>
        <p:nvSpPr>
          <p:cNvPr id="7" name="Text 4"/>
          <p:cNvSpPr/>
          <p:nvPr/>
        </p:nvSpPr>
        <p:spPr>
          <a:xfrm>
            <a:off x="793790" y="6652141"/>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AD1E6"/>
                </a:solidFill>
                <a:latin typeface="Fira Sans" pitchFamily="34" charset="0"/>
                <a:ea typeface="Fira Sans" pitchFamily="34" charset="-122"/>
                <a:cs typeface="Fira Sans" pitchFamily="34" charset="-120"/>
              </a:rPr>
              <a:t>Community and Support</a:t>
            </a:r>
            <a:r>
              <a:rPr lang="en-US" sz="1750" dirty="0">
                <a:solidFill>
                  <a:srgbClr val="DAD1E6"/>
                </a:solidFill>
                <a:latin typeface="Fira Sans" pitchFamily="34" charset="0"/>
                <a:ea typeface="Fira Sans" pitchFamily="34" charset="-122"/>
                <a:cs typeface="Fira Sans" pitchFamily="34" charset="-120"/>
              </a:rPr>
              <a:t>: Being open-source, it has an active community that contributes to its development and provides support</a:t>
            </a:r>
            <a:endParaRPr lang="en-US" sz="1750" dirty="0"/>
          </a:p>
        </p:txBody>
      </p:sp>
      <p:pic>
        <p:nvPicPr>
          <p:cNvPr id="1026" name="Picture 2" descr="Thumbnail Image LangChain in glowing purple theme">
            <a:extLst>
              <a:ext uri="{FF2B5EF4-FFF2-40B4-BE49-F238E27FC236}">
                <a16:creationId xmlns:a16="http://schemas.microsoft.com/office/drawing/2014/main" id="{B56EB70E-06E3-9FB6-B93A-03063FA4F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760" y="1398329"/>
            <a:ext cx="5628640" cy="54329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195983F-213A-FB75-7CE8-5305BC4BE09F}"/>
              </a:ext>
            </a:extLst>
          </p:cNvPr>
          <p:cNvPicPr>
            <a:picLocks noChangeAspect="1"/>
          </p:cNvPicPr>
          <p:nvPr/>
        </p:nvPicPr>
        <p:blipFill>
          <a:blip r:embed="rId4"/>
          <a:stretch>
            <a:fillRect/>
          </a:stretch>
        </p:blipFill>
        <p:spPr>
          <a:xfrm>
            <a:off x="12153554" y="7742849"/>
            <a:ext cx="2476846" cy="3334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795820"/>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Chainlit</a:t>
            </a:r>
            <a:endParaRPr lang="en-US" sz="4450" dirty="0"/>
          </a:p>
        </p:txBody>
      </p:sp>
      <p:sp>
        <p:nvSpPr>
          <p:cNvPr id="3" name="Text 1"/>
          <p:cNvSpPr/>
          <p:nvPr/>
        </p:nvSpPr>
        <p:spPr>
          <a:xfrm>
            <a:off x="793791" y="2958227"/>
            <a:ext cx="8787090" cy="1088708"/>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Chainlit is an open-source Python package designed to simplify the development and deployment of language model applications. It allows developers to create conversational AI applications quickly and efficiently. Here are some key features of Chainlit:</a:t>
            </a:r>
            <a:endParaRPr lang="en-US" sz="1750" dirty="0"/>
          </a:p>
        </p:txBody>
      </p:sp>
      <p:sp>
        <p:nvSpPr>
          <p:cNvPr id="4" name="Text 2"/>
          <p:cNvSpPr/>
          <p:nvPr/>
        </p:nvSpPr>
        <p:spPr>
          <a:xfrm>
            <a:off x="793786" y="4596493"/>
            <a:ext cx="8878532" cy="708779"/>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DAD1E6"/>
                </a:solidFill>
                <a:latin typeface="Fira Sans" pitchFamily="34" charset="0"/>
                <a:ea typeface="Fira Sans" pitchFamily="34" charset="-122"/>
                <a:cs typeface="Fira Sans" pitchFamily="34" charset="-120"/>
              </a:rPr>
              <a:t>Ease of Use</a:t>
            </a:r>
            <a:r>
              <a:rPr lang="en-US" sz="1750" dirty="0">
                <a:solidFill>
                  <a:srgbClr val="DAD1E6"/>
                </a:solidFill>
                <a:latin typeface="Fira Sans" pitchFamily="34" charset="0"/>
                <a:ea typeface="Fira Sans" pitchFamily="34" charset="-122"/>
                <a:cs typeface="Fira Sans" pitchFamily="34" charset="-120"/>
              </a:rPr>
              <a:t>: You can integrate it seamlessly with existing code or start from scratch</a:t>
            </a:r>
          </a:p>
          <a:p>
            <a:pPr algn="l">
              <a:lnSpc>
                <a:spcPts val="2850"/>
              </a:lnSpc>
              <a:buSzPct val="100000"/>
            </a:pPr>
            <a:r>
              <a:rPr lang="en-US" sz="1750" dirty="0">
                <a:solidFill>
                  <a:srgbClr val="DAD1E6"/>
                </a:solidFill>
                <a:latin typeface="Fira Sans" pitchFamily="34" charset="0"/>
                <a:ea typeface="Fira Sans" pitchFamily="34" charset="-122"/>
                <a:cs typeface="Fira Sans" pitchFamily="34" charset="-120"/>
              </a:rPr>
              <a:t>      in minutes.</a:t>
            </a:r>
            <a:endParaRPr lang="en-US" sz="1750" dirty="0"/>
          </a:p>
        </p:txBody>
      </p:sp>
      <p:sp>
        <p:nvSpPr>
          <p:cNvPr id="5" name="Text 3"/>
          <p:cNvSpPr/>
          <p:nvPr/>
        </p:nvSpPr>
        <p:spPr>
          <a:xfrm>
            <a:off x="793793" y="5407415"/>
            <a:ext cx="8878528" cy="422499"/>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DAD1E6"/>
                </a:solidFill>
                <a:latin typeface="Fira Sans" pitchFamily="34" charset="0"/>
                <a:ea typeface="Fira Sans" pitchFamily="34" charset="-122"/>
                <a:cs typeface="Fira Sans" pitchFamily="34" charset="-120"/>
              </a:rPr>
              <a:t>Multi-Platform</a:t>
            </a:r>
            <a:r>
              <a:rPr lang="en-US" sz="1750" dirty="0">
                <a:solidFill>
                  <a:srgbClr val="DAD1E6"/>
                </a:solidFill>
                <a:latin typeface="Fira Sans" pitchFamily="34" charset="0"/>
                <a:ea typeface="Fira Sans" pitchFamily="34" charset="-122"/>
                <a:cs typeface="Fira Sans" pitchFamily="34" charset="-120"/>
              </a:rPr>
              <a:t>: Write your assistant logic once and use it across various platforms.</a:t>
            </a:r>
            <a:endParaRPr lang="en-US" sz="1750" dirty="0"/>
          </a:p>
        </p:txBody>
      </p:sp>
      <p:sp>
        <p:nvSpPr>
          <p:cNvPr id="6" name="Text 4"/>
          <p:cNvSpPr/>
          <p:nvPr/>
        </p:nvSpPr>
        <p:spPr>
          <a:xfrm>
            <a:off x="793792" y="5829914"/>
            <a:ext cx="8787090"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DAD1E6"/>
                </a:solidFill>
                <a:latin typeface="Fira Sans" pitchFamily="34" charset="0"/>
                <a:ea typeface="Fira Sans" pitchFamily="34" charset="-122"/>
                <a:cs typeface="Fira Sans" pitchFamily="34" charset="-120"/>
              </a:rPr>
              <a:t>Data Persistence</a:t>
            </a:r>
            <a:r>
              <a:rPr lang="en-US" sz="1750" dirty="0">
                <a:solidFill>
                  <a:srgbClr val="DAD1E6"/>
                </a:solidFill>
                <a:latin typeface="Fira Sans" pitchFamily="34" charset="0"/>
                <a:ea typeface="Fira Sans" pitchFamily="34" charset="-122"/>
                <a:cs typeface="Fira Sans" pitchFamily="34" charset="-120"/>
              </a:rPr>
              <a:t>: Collect, monitor, and analyze data from your users.</a:t>
            </a:r>
            <a:endParaRPr lang="en-US" sz="1750" dirty="0"/>
          </a:p>
        </p:txBody>
      </p:sp>
      <p:sp>
        <p:nvSpPr>
          <p:cNvPr id="7" name="Text 5"/>
          <p:cNvSpPr/>
          <p:nvPr/>
        </p:nvSpPr>
        <p:spPr>
          <a:xfrm>
            <a:off x="793790" y="6312008"/>
            <a:ext cx="8787090" cy="646014"/>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DAD1E6"/>
                </a:solidFill>
                <a:latin typeface="Fira Sans" pitchFamily="34" charset="0"/>
                <a:ea typeface="Fira Sans" pitchFamily="34" charset="-122"/>
                <a:cs typeface="Fira Sans" pitchFamily="34" charset="-120"/>
              </a:rPr>
              <a:t>Visualize Multi-Step Reasoning</a:t>
            </a:r>
            <a:r>
              <a:rPr lang="en-US" sz="1750" dirty="0">
                <a:solidFill>
                  <a:srgbClr val="DAD1E6"/>
                </a:solidFill>
                <a:latin typeface="Fira Sans" pitchFamily="34" charset="0"/>
                <a:ea typeface="Fira Sans" pitchFamily="34" charset="-122"/>
                <a:cs typeface="Fira Sans" pitchFamily="34" charset="-120"/>
              </a:rPr>
              <a:t>: Understand the intermediary steps that produced</a:t>
            </a:r>
          </a:p>
          <a:p>
            <a:pPr algn="l">
              <a:lnSpc>
                <a:spcPts val="2850"/>
              </a:lnSpc>
              <a:buSzPct val="100000"/>
            </a:pPr>
            <a:r>
              <a:rPr lang="en-US" sz="1750" dirty="0">
                <a:solidFill>
                  <a:srgbClr val="DAD1E6"/>
                </a:solidFill>
                <a:latin typeface="Fira Sans" pitchFamily="34" charset="0"/>
                <a:ea typeface="Fira Sans" pitchFamily="34" charset="-122"/>
                <a:cs typeface="Fira Sans" pitchFamily="34" charset="-120"/>
              </a:rPr>
              <a:t>      an output at a glance.</a:t>
            </a:r>
            <a:endParaRPr lang="en-US" sz="1750" dirty="0"/>
          </a:p>
        </p:txBody>
      </p:sp>
      <p:sp>
        <p:nvSpPr>
          <p:cNvPr id="8" name="Text 6"/>
          <p:cNvSpPr/>
          <p:nvPr/>
        </p:nvSpPr>
        <p:spPr>
          <a:xfrm>
            <a:off x="793792" y="7077213"/>
            <a:ext cx="8878528" cy="982484"/>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DAD1E6"/>
                </a:solidFill>
                <a:latin typeface="Fira Sans" pitchFamily="34" charset="0"/>
                <a:ea typeface="Fira Sans" pitchFamily="34" charset="-122"/>
                <a:cs typeface="Fira Sans" pitchFamily="34" charset="-120"/>
              </a:rPr>
              <a:t>Integrations</a:t>
            </a:r>
            <a:r>
              <a:rPr lang="en-US" sz="1750" dirty="0">
                <a:solidFill>
                  <a:srgbClr val="DAD1E6"/>
                </a:solidFill>
                <a:latin typeface="Fira Sans" pitchFamily="34" charset="0"/>
                <a:ea typeface="Fira Sans" pitchFamily="34" charset="-122"/>
                <a:cs typeface="Fira Sans" pitchFamily="34" charset="-120"/>
              </a:rPr>
              <a:t>: Compatible with popular libraries and frameworks like OpenAI, </a:t>
            </a:r>
          </a:p>
          <a:p>
            <a:pPr algn="l">
              <a:lnSpc>
                <a:spcPts val="2850"/>
              </a:lnSpc>
              <a:buSzPct val="100000"/>
            </a:pPr>
            <a:r>
              <a:rPr lang="en-US" sz="1750" dirty="0">
                <a:solidFill>
                  <a:srgbClr val="DAD1E6"/>
                </a:solidFill>
                <a:latin typeface="Fira Sans" pitchFamily="34" charset="0"/>
                <a:ea typeface="Fira Sans" pitchFamily="34" charset="-122"/>
                <a:cs typeface="Fira Sans" pitchFamily="34" charset="-120"/>
              </a:rPr>
              <a:t>      </a:t>
            </a:r>
            <a:r>
              <a:rPr lang="en-US" sz="1750" dirty="0" err="1">
                <a:solidFill>
                  <a:srgbClr val="DAD1E6"/>
                </a:solidFill>
                <a:latin typeface="Fira Sans" pitchFamily="34" charset="0"/>
                <a:ea typeface="Fira Sans" pitchFamily="34" charset="-122"/>
                <a:cs typeface="Fira Sans" pitchFamily="34" charset="-120"/>
              </a:rPr>
              <a:t>LangChain</a:t>
            </a:r>
            <a:r>
              <a:rPr lang="en-US" sz="1750" dirty="0">
                <a:solidFill>
                  <a:srgbClr val="DAD1E6"/>
                </a:solidFill>
                <a:latin typeface="Fira Sans" pitchFamily="34" charset="0"/>
                <a:ea typeface="Fira Sans" pitchFamily="34" charset="-122"/>
                <a:cs typeface="Fira Sans" pitchFamily="34" charset="-120"/>
              </a:rPr>
              <a:t>, and more</a:t>
            </a:r>
            <a:endParaRPr lang="en-US" sz="1750" dirty="0"/>
          </a:p>
        </p:txBody>
      </p:sp>
      <p:pic>
        <p:nvPicPr>
          <p:cNvPr id="10" name="Picture 9">
            <a:extLst>
              <a:ext uri="{FF2B5EF4-FFF2-40B4-BE49-F238E27FC236}">
                <a16:creationId xmlns:a16="http://schemas.microsoft.com/office/drawing/2014/main" id="{02289EA2-8ED8-9E09-466B-21F15AC80E58}"/>
              </a:ext>
            </a:extLst>
          </p:cNvPr>
          <p:cNvPicPr>
            <a:picLocks noChangeAspect="1"/>
          </p:cNvPicPr>
          <p:nvPr/>
        </p:nvPicPr>
        <p:blipFill>
          <a:blip r:embed="rId3"/>
          <a:stretch>
            <a:fillRect/>
          </a:stretch>
        </p:blipFill>
        <p:spPr>
          <a:xfrm>
            <a:off x="12153554" y="7719370"/>
            <a:ext cx="2476846" cy="333422"/>
          </a:xfrm>
          <a:prstGeom prst="rect">
            <a:avLst/>
          </a:prstGeom>
        </p:spPr>
      </p:pic>
      <p:pic>
        <p:nvPicPr>
          <p:cNvPr id="2050" name="Picture 2" descr="Thumbnail Image Chainlit module of Python programming language in glowing purple theme">
            <a:extLst>
              <a:ext uri="{FF2B5EF4-FFF2-40B4-BE49-F238E27FC236}">
                <a16:creationId xmlns:a16="http://schemas.microsoft.com/office/drawing/2014/main" id="{C0551582-BC6E-21CB-691C-87E9F6A9C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2318" y="2118360"/>
            <a:ext cx="4894540" cy="51588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28412"/>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PyTorch </a:t>
            </a:r>
            <a:endParaRPr lang="en-US" sz="4450" dirty="0"/>
          </a:p>
        </p:txBody>
      </p:sp>
      <p:sp>
        <p:nvSpPr>
          <p:cNvPr id="3" name="Text 1"/>
          <p:cNvSpPr/>
          <p:nvPr/>
        </p:nvSpPr>
        <p:spPr>
          <a:xfrm>
            <a:off x="793790" y="1790819"/>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For checking the GPU is available in PyTorch, Torch.cuda module is used in the</a:t>
            </a:r>
            <a:endParaRPr lang="en-US" sz="1750" dirty="0"/>
          </a:p>
        </p:txBody>
      </p:sp>
      <p:sp>
        <p:nvSpPr>
          <p:cNvPr id="4" name="Text 2"/>
          <p:cNvSpPr/>
          <p:nvPr/>
        </p:nvSpPr>
        <p:spPr>
          <a:xfrm>
            <a:off x="793790" y="2473374"/>
            <a:ext cx="13042821" cy="650826"/>
          </a:xfrm>
          <a:prstGeom prst="rect">
            <a:avLst/>
          </a:prstGeom>
          <a:noFill/>
          <a:ln/>
        </p:spPr>
        <p:txBody>
          <a:bodyPr wrap="non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model . </a:t>
            </a:r>
            <a:endParaRPr lang="en-US" sz="1750" dirty="0"/>
          </a:p>
        </p:txBody>
      </p:sp>
      <p:pic>
        <p:nvPicPr>
          <p:cNvPr id="5" name="Image 0" descr="preencoded.png"/>
          <p:cNvPicPr>
            <a:picLocks noChangeAspect="1"/>
          </p:cNvPicPr>
          <p:nvPr/>
        </p:nvPicPr>
        <p:blipFill>
          <a:blip r:embed="rId3"/>
          <a:stretch>
            <a:fillRect/>
          </a:stretch>
        </p:blipFill>
        <p:spPr>
          <a:xfrm>
            <a:off x="9748486" y="2408873"/>
            <a:ext cx="4574262" cy="4574262"/>
          </a:xfrm>
          <a:prstGeom prst="rect">
            <a:avLst/>
          </a:prstGeom>
        </p:spPr>
      </p:pic>
      <p:pic>
        <p:nvPicPr>
          <p:cNvPr id="7" name="Picture 6">
            <a:extLst>
              <a:ext uri="{FF2B5EF4-FFF2-40B4-BE49-F238E27FC236}">
                <a16:creationId xmlns:a16="http://schemas.microsoft.com/office/drawing/2014/main" id="{8B9366B9-5C5E-736C-5E4C-4ECD9A6ACF83}"/>
              </a:ext>
            </a:extLst>
          </p:cNvPr>
          <p:cNvPicPr>
            <a:picLocks noChangeAspect="1"/>
          </p:cNvPicPr>
          <p:nvPr/>
        </p:nvPicPr>
        <p:blipFill>
          <a:blip r:embed="rId4"/>
          <a:stretch>
            <a:fillRect/>
          </a:stretch>
        </p:blipFill>
        <p:spPr>
          <a:xfrm>
            <a:off x="12035617" y="7811547"/>
            <a:ext cx="2476846" cy="333422"/>
          </a:xfrm>
          <a:prstGeom prst="rect">
            <a:avLst/>
          </a:prstGeom>
        </p:spPr>
      </p:pic>
      <p:sp>
        <p:nvSpPr>
          <p:cNvPr id="11" name="TextBox 10">
            <a:extLst>
              <a:ext uri="{FF2B5EF4-FFF2-40B4-BE49-F238E27FC236}">
                <a16:creationId xmlns:a16="http://schemas.microsoft.com/office/drawing/2014/main" id="{F66CB7FF-E2D4-CB86-A87A-3CB36C15EC76}"/>
              </a:ext>
            </a:extLst>
          </p:cNvPr>
          <p:cNvSpPr txBox="1"/>
          <p:nvPr/>
        </p:nvSpPr>
        <p:spPr>
          <a:xfrm>
            <a:off x="793790" y="3518833"/>
            <a:ext cx="7650480" cy="1938992"/>
          </a:xfrm>
          <a:prstGeom prst="rect">
            <a:avLst/>
          </a:prstGeom>
          <a:noFill/>
        </p:spPr>
        <p:txBody>
          <a:bodyPr wrap="square" rtlCol="0">
            <a:spAutoFit/>
          </a:bodyPr>
          <a:lstStyle/>
          <a:p>
            <a:r>
              <a:rPr lang="en-US" sz="2400" dirty="0">
                <a:solidFill>
                  <a:schemeClr val="bg1"/>
                </a:solidFill>
                <a:latin typeface="Fire sans"/>
              </a:rPr>
              <a:t>import torch</a:t>
            </a:r>
          </a:p>
          <a:p>
            <a:r>
              <a:rPr lang="en-US" sz="2400" dirty="0">
                <a:solidFill>
                  <a:schemeClr val="bg1"/>
                </a:solidFill>
                <a:latin typeface="Fire sans"/>
              </a:rPr>
              <a:t>if </a:t>
            </a:r>
            <a:r>
              <a:rPr lang="en-US" sz="2400" dirty="0" err="1">
                <a:solidFill>
                  <a:schemeClr val="bg1"/>
                </a:solidFill>
                <a:latin typeface="Fire sans"/>
              </a:rPr>
              <a:t>torch.cuda.is_available</a:t>
            </a:r>
            <a:r>
              <a:rPr lang="en-US" sz="2400" dirty="0">
                <a:solidFill>
                  <a:schemeClr val="bg1"/>
                </a:solidFill>
                <a:latin typeface="Fire sans"/>
              </a:rPr>
              <a:t>():</a:t>
            </a:r>
          </a:p>
          <a:p>
            <a:r>
              <a:rPr lang="en-US" sz="2400" dirty="0">
                <a:solidFill>
                  <a:schemeClr val="bg1"/>
                </a:solidFill>
                <a:latin typeface="Fire sans"/>
              </a:rPr>
              <a:t>    print("GPU is available!")</a:t>
            </a:r>
          </a:p>
          <a:p>
            <a:r>
              <a:rPr lang="en-US" sz="2400" dirty="0">
                <a:solidFill>
                  <a:schemeClr val="bg1"/>
                </a:solidFill>
                <a:latin typeface="Fire sans"/>
              </a:rPr>
              <a:t>else:</a:t>
            </a:r>
          </a:p>
          <a:p>
            <a:r>
              <a:rPr lang="en-US" sz="2400" dirty="0">
                <a:solidFill>
                  <a:schemeClr val="bg1"/>
                </a:solidFill>
                <a:latin typeface="Fire sans"/>
              </a:rPr>
              <a:t>    print("GPU is not available.")</a:t>
            </a:r>
            <a:endParaRPr lang="en-IN" sz="2400" dirty="0">
              <a:solidFill>
                <a:schemeClr val="bg1"/>
              </a:solidFill>
              <a:latin typeface="Fir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23411" y="852726"/>
            <a:ext cx="7570113" cy="556617"/>
          </a:xfrm>
          <a:prstGeom prst="rect">
            <a:avLst/>
          </a:prstGeom>
          <a:noFill/>
          <a:ln/>
        </p:spPr>
        <p:txBody>
          <a:bodyPr wrap="none" lIns="0" tIns="0" rIns="0" bIns="0" rtlCol="0" anchor="t"/>
          <a:lstStyle/>
          <a:p>
            <a:pPr marL="0" indent="0">
              <a:lnSpc>
                <a:spcPts val="4350"/>
              </a:lnSpc>
              <a:buNone/>
            </a:pPr>
            <a:r>
              <a:rPr lang="en-US" sz="3500" b="1" dirty="0">
                <a:solidFill>
                  <a:srgbClr val="F94CAF"/>
                </a:solidFill>
                <a:latin typeface="Inconsolata Bold" pitchFamily="34" charset="0"/>
                <a:ea typeface="Inconsolata Bold" pitchFamily="34" charset="-122"/>
                <a:cs typeface="Inconsolata Bold" pitchFamily="34" charset="-120"/>
              </a:rPr>
              <a:t>Designing the Chatbot Architecture</a:t>
            </a:r>
            <a:endParaRPr lang="en-US" sz="3500" dirty="0"/>
          </a:p>
        </p:txBody>
      </p:sp>
      <p:pic>
        <p:nvPicPr>
          <p:cNvPr id="4" name="Image 1" descr="preencoded.png"/>
          <p:cNvPicPr>
            <a:picLocks noChangeAspect="1"/>
          </p:cNvPicPr>
          <p:nvPr/>
        </p:nvPicPr>
        <p:blipFill>
          <a:blip r:embed="rId3"/>
          <a:stretch>
            <a:fillRect/>
          </a:stretch>
        </p:blipFill>
        <p:spPr>
          <a:xfrm>
            <a:off x="623411" y="1676519"/>
            <a:ext cx="890587" cy="1425059"/>
          </a:xfrm>
          <a:prstGeom prst="rect">
            <a:avLst/>
          </a:prstGeom>
        </p:spPr>
      </p:pic>
      <p:sp>
        <p:nvSpPr>
          <p:cNvPr id="5" name="Text 1"/>
          <p:cNvSpPr/>
          <p:nvPr/>
        </p:nvSpPr>
        <p:spPr>
          <a:xfrm>
            <a:off x="1781175" y="1865472"/>
            <a:ext cx="2226588" cy="278249"/>
          </a:xfrm>
          <a:prstGeom prst="rect">
            <a:avLst/>
          </a:prstGeom>
          <a:noFill/>
          <a:ln/>
        </p:spPr>
        <p:txBody>
          <a:bodyPr wrap="none" lIns="0" tIns="0" rIns="0" bIns="0" rtlCol="0" anchor="t"/>
          <a:lstStyle/>
          <a:p>
            <a:pPr marL="0" indent="0" algn="l">
              <a:lnSpc>
                <a:spcPts val="2150"/>
              </a:lnSpc>
              <a:buNone/>
            </a:pPr>
            <a:r>
              <a:rPr lang="en-US" sz="1750" b="1" dirty="0">
                <a:solidFill>
                  <a:srgbClr val="DAD1E6"/>
                </a:solidFill>
                <a:latin typeface="Inconsolata Bold" pitchFamily="34" charset="0"/>
                <a:ea typeface="Inconsolata Bold" pitchFamily="34" charset="-122"/>
                <a:cs typeface="Inconsolata Bold" pitchFamily="34" charset="-120"/>
              </a:rPr>
              <a:t>User Input</a:t>
            </a:r>
            <a:endParaRPr lang="en-US" sz="1750" dirty="0"/>
          </a:p>
        </p:txBody>
      </p:sp>
      <p:sp>
        <p:nvSpPr>
          <p:cNvPr id="6" name="Text 2"/>
          <p:cNvSpPr/>
          <p:nvPr/>
        </p:nvSpPr>
        <p:spPr>
          <a:xfrm>
            <a:off x="1781175" y="2239685"/>
            <a:ext cx="6739414" cy="284917"/>
          </a:xfrm>
          <a:prstGeom prst="rect">
            <a:avLst/>
          </a:prstGeom>
          <a:noFill/>
          <a:ln/>
        </p:spPr>
        <p:txBody>
          <a:bodyPr wrap="none" lIns="0" tIns="0" rIns="0" bIns="0" rtlCol="0" anchor="t"/>
          <a:lstStyle/>
          <a:p>
            <a:pPr marL="0" indent="0" algn="l">
              <a:lnSpc>
                <a:spcPts val="2200"/>
              </a:lnSpc>
              <a:buNone/>
            </a:pPr>
            <a:r>
              <a:rPr lang="en-US" sz="1400" dirty="0">
                <a:solidFill>
                  <a:srgbClr val="DAD1E6"/>
                </a:solidFill>
                <a:latin typeface="Fira Sans" pitchFamily="34" charset="0"/>
                <a:ea typeface="Fira Sans" pitchFamily="34" charset="-122"/>
                <a:cs typeface="Fira Sans" pitchFamily="34" charset="-120"/>
              </a:rPr>
              <a:t>The chatbot receives user input through a conversational interface.</a:t>
            </a:r>
            <a:endParaRPr lang="en-US" sz="1400" dirty="0"/>
          </a:p>
        </p:txBody>
      </p:sp>
      <p:pic>
        <p:nvPicPr>
          <p:cNvPr id="7" name="Image 2" descr="preencoded.png"/>
          <p:cNvPicPr>
            <a:picLocks noChangeAspect="1"/>
          </p:cNvPicPr>
          <p:nvPr/>
        </p:nvPicPr>
        <p:blipFill>
          <a:blip r:embed="rId4"/>
          <a:stretch>
            <a:fillRect/>
          </a:stretch>
        </p:blipFill>
        <p:spPr>
          <a:xfrm>
            <a:off x="623411" y="3101578"/>
            <a:ext cx="890587" cy="1425059"/>
          </a:xfrm>
          <a:prstGeom prst="rect">
            <a:avLst/>
          </a:prstGeom>
        </p:spPr>
      </p:pic>
      <p:sp>
        <p:nvSpPr>
          <p:cNvPr id="8" name="Text 3"/>
          <p:cNvSpPr/>
          <p:nvPr/>
        </p:nvSpPr>
        <p:spPr>
          <a:xfrm>
            <a:off x="1781175" y="3279696"/>
            <a:ext cx="3005733" cy="278249"/>
          </a:xfrm>
          <a:prstGeom prst="rect">
            <a:avLst/>
          </a:prstGeom>
          <a:noFill/>
          <a:ln/>
        </p:spPr>
        <p:txBody>
          <a:bodyPr wrap="none" lIns="0" tIns="0" rIns="0" bIns="0" rtlCol="0" anchor="t"/>
          <a:lstStyle/>
          <a:p>
            <a:pPr marL="0" indent="0" algn="l">
              <a:lnSpc>
                <a:spcPts val="2150"/>
              </a:lnSpc>
              <a:buNone/>
            </a:pPr>
            <a:r>
              <a:rPr lang="en-US" sz="1750" b="1" dirty="0">
                <a:solidFill>
                  <a:srgbClr val="DAD1E6"/>
                </a:solidFill>
                <a:latin typeface="Inconsolata Bold" pitchFamily="34" charset="0"/>
                <a:ea typeface="Inconsolata Bold" pitchFamily="34" charset="-122"/>
                <a:cs typeface="Inconsolata Bold" pitchFamily="34" charset="-120"/>
              </a:rPr>
              <a:t>Natural Language Processing</a:t>
            </a:r>
            <a:endParaRPr lang="en-US" sz="1750" dirty="0"/>
          </a:p>
        </p:txBody>
      </p:sp>
      <p:sp>
        <p:nvSpPr>
          <p:cNvPr id="9" name="Text 4"/>
          <p:cNvSpPr/>
          <p:nvPr/>
        </p:nvSpPr>
        <p:spPr>
          <a:xfrm>
            <a:off x="1781175" y="3664744"/>
            <a:ext cx="6739414" cy="569833"/>
          </a:xfrm>
          <a:prstGeom prst="rect">
            <a:avLst/>
          </a:prstGeom>
          <a:noFill/>
          <a:ln/>
        </p:spPr>
        <p:txBody>
          <a:bodyPr wrap="square" lIns="0" tIns="0" rIns="0" bIns="0" rtlCol="0" anchor="t"/>
          <a:lstStyle/>
          <a:p>
            <a:pPr marL="0" indent="0" algn="l">
              <a:lnSpc>
                <a:spcPts val="2200"/>
              </a:lnSpc>
              <a:buNone/>
            </a:pPr>
            <a:r>
              <a:rPr lang="en-US" sz="1400" dirty="0">
                <a:solidFill>
                  <a:srgbClr val="DAD1E6"/>
                </a:solidFill>
                <a:latin typeface="Fira Sans" pitchFamily="34" charset="0"/>
                <a:ea typeface="Fira Sans" pitchFamily="34" charset="-122"/>
                <a:cs typeface="Fira Sans" pitchFamily="34" charset="-120"/>
              </a:rPr>
              <a:t>The input is processed using natural language processing (NLP) techniques to understand the user's intent and extract relevant information.</a:t>
            </a:r>
            <a:endParaRPr lang="en-US" sz="1400" dirty="0"/>
          </a:p>
        </p:txBody>
      </p:sp>
      <p:pic>
        <p:nvPicPr>
          <p:cNvPr id="10" name="Image 3" descr="preencoded.png"/>
          <p:cNvPicPr>
            <a:picLocks noChangeAspect="1"/>
          </p:cNvPicPr>
          <p:nvPr/>
        </p:nvPicPr>
        <p:blipFill>
          <a:blip r:embed="rId5"/>
          <a:stretch>
            <a:fillRect/>
          </a:stretch>
        </p:blipFill>
        <p:spPr>
          <a:xfrm>
            <a:off x="623411" y="4526637"/>
            <a:ext cx="890587" cy="1425059"/>
          </a:xfrm>
          <a:prstGeom prst="rect">
            <a:avLst/>
          </a:prstGeom>
        </p:spPr>
      </p:pic>
      <p:sp>
        <p:nvSpPr>
          <p:cNvPr id="11" name="Text 5"/>
          <p:cNvSpPr/>
          <p:nvPr/>
        </p:nvSpPr>
        <p:spPr>
          <a:xfrm>
            <a:off x="1781175" y="4704755"/>
            <a:ext cx="2226588" cy="278249"/>
          </a:xfrm>
          <a:prstGeom prst="rect">
            <a:avLst/>
          </a:prstGeom>
          <a:noFill/>
          <a:ln/>
        </p:spPr>
        <p:txBody>
          <a:bodyPr wrap="none" lIns="0" tIns="0" rIns="0" bIns="0" rtlCol="0" anchor="t"/>
          <a:lstStyle/>
          <a:p>
            <a:pPr marL="0" indent="0" algn="l">
              <a:lnSpc>
                <a:spcPts val="2150"/>
              </a:lnSpc>
              <a:buNone/>
            </a:pPr>
            <a:r>
              <a:rPr lang="en-US" sz="1750" b="1" dirty="0">
                <a:solidFill>
                  <a:srgbClr val="DAD1E6"/>
                </a:solidFill>
                <a:latin typeface="Inconsolata Bold" pitchFamily="34" charset="0"/>
                <a:ea typeface="Inconsolata Bold" pitchFamily="34" charset="-122"/>
                <a:cs typeface="Inconsolata Bold" pitchFamily="34" charset="-120"/>
              </a:rPr>
              <a:t>Knowledge Base</a:t>
            </a:r>
            <a:endParaRPr lang="en-US" sz="1750" dirty="0"/>
          </a:p>
        </p:txBody>
      </p:sp>
      <p:sp>
        <p:nvSpPr>
          <p:cNvPr id="12" name="Text 6"/>
          <p:cNvSpPr/>
          <p:nvPr/>
        </p:nvSpPr>
        <p:spPr>
          <a:xfrm>
            <a:off x="1781175" y="5089803"/>
            <a:ext cx="6739414" cy="569833"/>
          </a:xfrm>
          <a:prstGeom prst="rect">
            <a:avLst/>
          </a:prstGeom>
          <a:noFill/>
          <a:ln/>
        </p:spPr>
        <p:txBody>
          <a:bodyPr wrap="square" lIns="0" tIns="0" rIns="0" bIns="0" rtlCol="0" anchor="t"/>
          <a:lstStyle/>
          <a:p>
            <a:pPr marL="0" indent="0" algn="l">
              <a:lnSpc>
                <a:spcPts val="2200"/>
              </a:lnSpc>
              <a:buNone/>
            </a:pPr>
            <a:r>
              <a:rPr lang="en-US" sz="1400" dirty="0">
                <a:solidFill>
                  <a:srgbClr val="DAD1E6"/>
                </a:solidFill>
                <a:latin typeface="Fira Sans" pitchFamily="34" charset="0"/>
                <a:ea typeface="Fira Sans" pitchFamily="34" charset="-122"/>
                <a:cs typeface="Fira Sans" pitchFamily="34" charset="-120"/>
              </a:rPr>
              <a:t>The processed input is then matched against a comprehensive medical knowledge base.</a:t>
            </a:r>
            <a:endParaRPr lang="en-US" sz="1400" dirty="0"/>
          </a:p>
        </p:txBody>
      </p:sp>
      <p:pic>
        <p:nvPicPr>
          <p:cNvPr id="13" name="Image 4" descr="preencoded.png"/>
          <p:cNvPicPr>
            <a:picLocks noChangeAspect="1"/>
          </p:cNvPicPr>
          <p:nvPr/>
        </p:nvPicPr>
        <p:blipFill>
          <a:blip r:embed="rId6"/>
          <a:stretch>
            <a:fillRect/>
          </a:stretch>
        </p:blipFill>
        <p:spPr>
          <a:xfrm>
            <a:off x="623411" y="5951696"/>
            <a:ext cx="890587" cy="1425059"/>
          </a:xfrm>
          <a:prstGeom prst="rect">
            <a:avLst/>
          </a:prstGeom>
        </p:spPr>
      </p:pic>
      <p:sp>
        <p:nvSpPr>
          <p:cNvPr id="14" name="Text 7"/>
          <p:cNvSpPr/>
          <p:nvPr/>
        </p:nvSpPr>
        <p:spPr>
          <a:xfrm>
            <a:off x="1781175" y="6129814"/>
            <a:ext cx="2226588" cy="278249"/>
          </a:xfrm>
          <a:prstGeom prst="rect">
            <a:avLst/>
          </a:prstGeom>
          <a:noFill/>
          <a:ln/>
        </p:spPr>
        <p:txBody>
          <a:bodyPr wrap="none" lIns="0" tIns="0" rIns="0" bIns="0" rtlCol="0" anchor="t"/>
          <a:lstStyle/>
          <a:p>
            <a:pPr marL="0" indent="0" algn="l">
              <a:lnSpc>
                <a:spcPts val="2150"/>
              </a:lnSpc>
              <a:buNone/>
            </a:pPr>
            <a:r>
              <a:rPr lang="en-US" sz="1750" b="1" dirty="0">
                <a:solidFill>
                  <a:srgbClr val="DAD1E6"/>
                </a:solidFill>
                <a:latin typeface="Inconsolata Bold" pitchFamily="34" charset="0"/>
                <a:ea typeface="Inconsolata Bold" pitchFamily="34" charset="-122"/>
                <a:cs typeface="Inconsolata Bold" pitchFamily="34" charset="-120"/>
              </a:rPr>
              <a:t>Response Generation</a:t>
            </a:r>
            <a:endParaRPr lang="en-US" sz="1750" dirty="0"/>
          </a:p>
        </p:txBody>
      </p:sp>
      <p:sp>
        <p:nvSpPr>
          <p:cNvPr id="15" name="Text 8"/>
          <p:cNvSpPr/>
          <p:nvPr/>
        </p:nvSpPr>
        <p:spPr>
          <a:xfrm>
            <a:off x="1781175" y="6514862"/>
            <a:ext cx="6739414" cy="569833"/>
          </a:xfrm>
          <a:prstGeom prst="rect">
            <a:avLst/>
          </a:prstGeom>
          <a:noFill/>
          <a:ln/>
        </p:spPr>
        <p:txBody>
          <a:bodyPr wrap="square" lIns="0" tIns="0" rIns="0" bIns="0" rtlCol="0" anchor="t"/>
          <a:lstStyle/>
          <a:p>
            <a:pPr marL="0" indent="0" algn="l">
              <a:lnSpc>
                <a:spcPts val="2200"/>
              </a:lnSpc>
              <a:buNone/>
            </a:pPr>
            <a:r>
              <a:rPr lang="en-US" sz="1400" dirty="0">
                <a:solidFill>
                  <a:srgbClr val="DAD1E6"/>
                </a:solidFill>
                <a:latin typeface="Fira Sans" pitchFamily="34" charset="0"/>
                <a:ea typeface="Fira Sans" pitchFamily="34" charset="-122"/>
                <a:cs typeface="Fira Sans" pitchFamily="34" charset="-120"/>
              </a:rPr>
              <a:t>The chatbot generates an appropriate response based on the user's intent and the knowledge base information.</a:t>
            </a:r>
            <a:endParaRPr lang="en-US" sz="1400" dirty="0"/>
          </a:p>
        </p:txBody>
      </p:sp>
      <p:pic>
        <p:nvPicPr>
          <p:cNvPr id="4098" name="Picture 2" descr="Thumbnail Image an AI medical chatbot architecture in glowing purple theme">
            <a:extLst>
              <a:ext uri="{FF2B5EF4-FFF2-40B4-BE49-F238E27FC236}">
                <a16:creationId xmlns:a16="http://schemas.microsoft.com/office/drawing/2014/main" id="{813CF6D4-4B9B-F3B7-76EC-3D9B8F11C7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766" y="55002"/>
            <a:ext cx="5766531" cy="81195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2567" y="776526"/>
            <a:ext cx="7611666" cy="1368266"/>
          </a:xfrm>
          <a:prstGeom prst="rect">
            <a:avLst/>
          </a:prstGeom>
          <a:noFill/>
          <a:ln/>
        </p:spPr>
        <p:txBody>
          <a:bodyPr wrap="square" lIns="0" tIns="0" rIns="0" bIns="0" rtlCol="0" anchor="t"/>
          <a:lstStyle/>
          <a:p>
            <a:pPr marL="0" indent="0">
              <a:lnSpc>
                <a:spcPts val="5350"/>
              </a:lnSpc>
              <a:buNone/>
            </a:pPr>
            <a:r>
              <a:rPr lang="en-US" sz="4300" b="1" dirty="0">
                <a:solidFill>
                  <a:srgbClr val="F94CAF"/>
                </a:solidFill>
                <a:latin typeface="Inconsolata Bold" pitchFamily="34" charset="0"/>
                <a:ea typeface="Inconsolata Bold" pitchFamily="34" charset="-122"/>
                <a:cs typeface="Inconsolata Bold" pitchFamily="34" charset="-120"/>
              </a:rPr>
              <a:t>Incorporating Medical Knowledge Bases</a:t>
            </a:r>
            <a:endParaRPr lang="en-US" sz="4300" dirty="0"/>
          </a:p>
        </p:txBody>
      </p:sp>
      <p:sp>
        <p:nvSpPr>
          <p:cNvPr id="4" name="Shape 1"/>
          <p:cNvSpPr/>
          <p:nvPr/>
        </p:nvSpPr>
        <p:spPr>
          <a:xfrm>
            <a:off x="6252567" y="2473166"/>
            <a:ext cx="7611666" cy="4979908"/>
          </a:xfrm>
          <a:prstGeom prst="roundRect">
            <a:avLst>
              <a:gd name="adj" fmla="val 659"/>
            </a:avLst>
          </a:prstGeom>
          <a:noFill/>
          <a:ln w="7620">
            <a:solidFill>
              <a:srgbClr val="FFFFFF">
                <a:alpha val="24000"/>
              </a:srgbClr>
            </a:solidFill>
            <a:prstDash val="solid"/>
          </a:ln>
        </p:spPr>
      </p:sp>
      <p:sp>
        <p:nvSpPr>
          <p:cNvPr id="5" name="Shape 2"/>
          <p:cNvSpPr/>
          <p:nvPr/>
        </p:nvSpPr>
        <p:spPr>
          <a:xfrm>
            <a:off x="6260187" y="2480786"/>
            <a:ext cx="7596426" cy="628174"/>
          </a:xfrm>
          <a:prstGeom prst="rect">
            <a:avLst/>
          </a:prstGeom>
          <a:solidFill>
            <a:srgbClr val="FFFFFF">
              <a:alpha val="4000"/>
            </a:srgbClr>
          </a:solidFill>
          <a:ln/>
        </p:spPr>
      </p:sp>
      <p:sp>
        <p:nvSpPr>
          <p:cNvPr id="6" name="Text 3"/>
          <p:cNvSpPr/>
          <p:nvPr/>
        </p:nvSpPr>
        <p:spPr>
          <a:xfrm>
            <a:off x="6479024" y="2619732"/>
            <a:ext cx="3356729" cy="350282"/>
          </a:xfrm>
          <a:prstGeom prst="rect">
            <a:avLst/>
          </a:prstGeom>
          <a:noFill/>
          <a:ln/>
        </p:spPr>
        <p:txBody>
          <a:bodyPr wrap="none" lIns="0" tIns="0" rIns="0" bIns="0" rtlCol="0" anchor="t"/>
          <a:lstStyle/>
          <a:p>
            <a:pPr marL="0" indent="0">
              <a:lnSpc>
                <a:spcPts val="2750"/>
              </a:lnSpc>
              <a:buNone/>
            </a:pPr>
            <a:r>
              <a:rPr lang="en-US" sz="1700" dirty="0">
                <a:solidFill>
                  <a:srgbClr val="DAD1E6"/>
                </a:solidFill>
                <a:latin typeface="Fira Sans" pitchFamily="34" charset="0"/>
                <a:ea typeface="Fira Sans" pitchFamily="34" charset="-122"/>
                <a:cs typeface="Fira Sans" pitchFamily="34" charset="-120"/>
              </a:rPr>
              <a:t>Knowledge Domain</a:t>
            </a:r>
            <a:endParaRPr lang="en-US" sz="1700" dirty="0"/>
          </a:p>
        </p:txBody>
      </p:sp>
      <p:sp>
        <p:nvSpPr>
          <p:cNvPr id="7" name="Text 4"/>
          <p:cNvSpPr/>
          <p:nvPr/>
        </p:nvSpPr>
        <p:spPr>
          <a:xfrm>
            <a:off x="10281047" y="2619732"/>
            <a:ext cx="3356729" cy="350282"/>
          </a:xfrm>
          <a:prstGeom prst="rect">
            <a:avLst/>
          </a:prstGeom>
          <a:noFill/>
          <a:ln/>
        </p:spPr>
        <p:txBody>
          <a:bodyPr wrap="none" lIns="0" tIns="0" rIns="0" bIns="0" rtlCol="0" anchor="t"/>
          <a:lstStyle/>
          <a:p>
            <a:pPr marL="0" indent="0">
              <a:lnSpc>
                <a:spcPts val="2750"/>
              </a:lnSpc>
              <a:buNone/>
            </a:pPr>
            <a:r>
              <a:rPr lang="en-US" sz="1700" dirty="0">
                <a:solidFill>
                  <a:srgbClr val="DAD1E6"/>
                </a:solidFill>
                <a:latin typeface="Fira Sans" pitchFamily="34" charset="0"/>
                <a:ea typeface="Fira Sans" pitchFamily="34" charset="-122"/>
                <a:cs typeface="Fira Sans" pitchFamily="34" charset="-120"/>
              </a:rPr>
              <a:t>Description</a:t>
            </a:r>
            <a:endParaRPr lang="en-US" sz="1700" dirty="0"/>
          </a:p>
        </p:txBody>
      </p:sp>
      <p:sp>
        <p:nvSpPr>
          <p:cNvPr id="8" name="Shape 5"/>
          <p:cNvSpPr/>
          <p:nvPr/>
        </p:nvSpPr>
        <p:spPr>
          <a:xfrm>
            <a:off x="6260187" y="3108960"/>
            <a:ext cx="7596426" cy="1328737"/>
          </a:xfrm>
          <a:prstGeom prst="rect">
            <a:avLst/>
          </a:prstGeom>
          <a:solidFill>
            <a:srgbClr val="000000">
              <a:alpha val="4000"/>
            </a:srgbClr>
          </a:solidFill>
          <a:ln/>
        </p:spPr>
      </p:sp>
      <p:sp>
        <p:nvSpPr>
          <p:cNvPr id="9" name="Text 6"/>
          <p:cNvSpPr/>
          <p:nvPr/>
        </p:nvSpPr>
        <p:spPr>
          <a:xfrm>
            <a:off x="6479024" y="3247906"/>
            <a:ext cx="3356729" cy="350282"/>
          </a:xfrm>
          <a:prstGeom prst="rect">
            <a:avLst/>
          </a:prstGeom>
          <a:noFill/>
          <a:ln/>
        </p:spPr>
        <p:txBody>
          <a:bodyPr wrap="none" lIns="0" tIns="0" rIns="0" bIns="0" rtlCol="0" anchor="t"/>
          <a:lstStyle/>
          <a:p>
            <a:pPr marL="0" indent="0">
              <a:lnSpc>
                <a:spcPts val="2750"/>
              </a:lnSpc>
              <a:buNone/>
            </a:pPr>
            <a:r>
              <a:rPr lang="en-US" sz="1700" dirty="0">
                <a:solidFill>
                  <a:srgbClr val="DAD1E6"/>
                </a:solidFill>
                <a:latin typeface="Fira Sans" pitchFamily="34" charset="0"/>
                <a:ea typeface="Fira Sans" pitchFamily="34" charset="-122"/>
                <a:cs typeface="Fira Sans" pitchFamily="34" charset="-120"/>
              </a:rPr>
              <a:t>Medical Terminology</a:t>
            </a:r>
            <a:endParaRPr lang="en-US" sz="1700" dirty="0"/>
          </a:p>
        </p:txBody>
      </p:sp>
      <p:sp>
        <p:nvSpPr>
          <p:cNvPr id="10" name="Text 7"/>
          <p:cNvSpPr/>
          <p:nvPr/>
        </p:nvSpPr>
        <p:spPr>
          <a:xfrm>
            <a:off x="10281047" y="3247906"/>
            <a:ext cx="3356729" cy="1050846"/>
          </a:xfrm>
          <a:prstGeom prst="rect">
            <a:avLst/>
          </a:prstGeom>
          <a:noFill/>
          <a:ln/>
        </p:spPr>
        <p:txBody>
          <a:bodyPr wrap="square" lIns="0" tIns="0" rIns="0" bIns="0" rtlCol="0" anchor="t"/>
          <a:lstStyle/>
          <a:p>
            <a:pPr marL="0" indent="0">
              <a:lnSpc>
                <a:spcPts val="2750"/>
              </a:lnSpc>
              <a:buNone/>
            </a:pPr>
            <a:r>
              <a:rPr lang="en-US" sz="1700" dirty="0">
                <a:solidFill>
                  <a:srgbClr val="DAD1E6"/>
                </a:solidFill>
                <a:latin typeface="Fira Sans" pitchFamily="34" charset="0"/>
                <a:ea typeface="Fira Sans" pitchFamily="34" charset="-122"/>
                <a:cs typeface="Fira Sans" pitchFamily="34" charset="-120"/>
              </a:rPr>
              <a:t>A comprehensive vocabulary of medical terms, definitions, and concepts.</a:t>
            </a:r>
            <a:endParaRPr lang="en-US" sz="1700" dirty="0"/>
          </a:p>
        </p:txBody>
      </p:sp>
      <p:sp>
        <p:nvSpPr>
          <p:cNvPr id="11" name="Shape 8"/>
          <p:cNvSpPr/>
          <p:nvPr/>
        </p:nvSpPr>
        <p:spPr>
          <a:xfrm>
            <a:off x="6260187" y="4437698"/>
            <a:ext cx="7596426" cy="1328737"/>
          </a:xfrm>
          <a:prstGeom prst="rect">
            <a:avLst/>
          </a:prstGeom>
          <a:solidFill>
            <a:srgbClr val="FFFFFF">
              <a:alpha val="4000"/>
            </a:srgbClr>
          </a:solidFill>
          <a:ln/>
        </p:spPr>
      </p:sp>
      <p:sp>
        <p:nvSpPr>
          <p:cNvPr id="12" name="Text 9"/>
          <p:cNvSpPr/>
          <p:nvPr/>
        </p:nvSpPr>
        <p:spPr>
          <a:xfrm>
            <a:off x="6479024" y="4576643"/>
            <a:ext cx="3356729" cy="350282"/>
          </a:xfrm>
          <a:prstGeom prst="rect">
            <a:avLst/>
          </a:prstGeom>
          <a:noFill/>
          <a:ln/>
        </p:spPr>
        <p:txBody>
          <a:bodyPr wrap="none" lIns="0" tIns="0" rIns="0" bIns="0" rtlCol="0" anchor="t"/>
          <a:lstStyle/>
          <a:p>
            <a:pPr marL="0" indent="0">
              <a:lnSpc>
                <a:spcPts val="2750"/>
              </a:lnSpc>
              <a:buNone/>
            </a:pPr>
            <a:r>
              <a:rPr lang="en-US" sz="1700" dirty="0">
                <a:solidFill>
                  <a:srgbClr val="DAD1E6"/>
                </a:solidFill>
                <a:latin typeface="Fira Sans" pitchFamily="34" charset="0"/>
                <a:ea typeface="Fira Sans" pitchFamily="34" charset="-122"/>
                <a:cs typeface="Fira Sans" pitchFamily="34" charset="-120"/>
              </a:rPr>
              <a:t>Disease Information</a:t>
            </a:r>
            <a:endParaRPr lang="en-US" sz="1700" dirty="0"/>
          </a:p>
        </p:txBody>
      </p:sp>
      <p:sp>
        <p:nvSpPr>
          <p:cNvPr id="13" name="Text 10"/>
          <p:cNvSpPr/>
          <p:nvPr/>
        </p:nvSpPr>
        <p:spPr>
          <a:xfrm>
            <a:off x="10281047" y="4576643"/>
            <a:ext cx="3356729" cy="1050846"/>
          </a:xfrm>
          <a:prstGeom prst="rect">
            <a:avLst/>
          </a:prstGeom>
          <a:noFill/>
          <a:ln/>
        </p:spPr>
        <p:txBody>
          <a:bodyPr wrap="square" lIns="0" tIns="0" rIns="0" bIns="0" rtlCol="0" anchor="t"/>
          <a:lstStyle/>
          <a:p>
            <a:pPr marL="0" indent="0">
              <a:lnSpc>
                <a:spcPts val="2750"/>
              </a:lnSpc>
              <a:buNone/>
            </a:pPr>
            <a:r>
              <a:rPr lang="en-US" sz="1700" dirty="0">
                <a:solidFill>
                  <a:srgbClr val="DAD1E6"/>
                </a:solidFill>
                <a:latin typeface="Fira Sans" pitchFamily="34" charset="0"/>
                <a:ea typeface="Fira Sans" pitchFamily="34" charset="-122"/>
                <a:cs typeface="Fira Sans" pitchFamily="34" charset="-120"/>
              </a:rPr>
              <a:t>Information on various diseases, their symptoms, causes, treatments, and prognoses.</a:t>
            </a:r>
            <a:endParaRPr lang="en-US" sz="1700" dirty="0"/>
          </a:p>
        </p:txBody>
      </p:sp>
      <p:sp>
        <p:nvSpPr>
          <p:cNvPr id="14" name="Shape 11"/>
          <p:cNvSpPr/>
          <p:nvPr/>
        </p:nvSpPr>
        <p:spPr>
          <a:xfrm>
            <a:off x="6260187" y="5766435"/>
            <a:ext cx="7596426" cy="1679019"/>
          </a:xfrm>
          <a:prstGeom prst="rect">
            <a:avLst/>
          </a:prstGeom>
          <a:solidFill>
            <a:srgbClr val="000000">
              <a:alpha val="4000"/>
            </a:srgbClr>
          </a:solidFill>
          <a:ln/>
        </p:spPr>
      </p:sp>
      <p:sp>
        <p:nvSpPr>
          <p:cNvPr id="15" name="Text 12"/>
          <p:cNvSpPr/>
          <p:nvPr/>
        </p:nvSpPr>
        <p:spPr>
          <a:xfrm>
            <a:off x="6479024" y="5905381"/>
            <a:ext cx="3356729" cy="350282"/>
          </a:xfrm>
          <a:prstGeom prst="rect">
            <a:avLst/>
          </a:prstGeom>
          <a:noFill/>
          <a:ln/>
        </p:spPr>
        <p:txBody>
          <a:bodyPr wrap="none" lIns="0" tIns="0" rIns="0" bIns="0" rtlCol="0" anchor="t"/>
          <a:lstStyle/>
          <a:p>
            <a:pPr marL="0" indent="0">
              <a:lnSpc>
                <a:spcPts val="2750"/>
              </a:lnSpc>
              <a:buNone/>
            </a:pPr>
            <a:r>
              <a:rPr lang="en-US" sz="1700" dirty="0">
                <a:solidFill>
                  <a:srgbClr val="DAD1E6"/>
                </a:solidFill>
                <a:latin typeface="Fira Sans" pitchFamily="34" charset="0"/>
                <a:ea typeface="Fira Sans" pitchFamily="34" charset="-122"/>
                <a:cs typeface="Fira Sans" pitchFamily="34" charset="-120"/>
              </a:rPr>
              <a:t>Drug Database</a:t>
            </a:r>
            <a:endParaRPr lang="en-US" sz="1700" dirty="0"/>
          </a:p>
        </p:txBody>
      </p:sp>
      <p:sp>
        <p:nvSpPr>
          <p:cNvPr id="16" name="Text 13"/>
          <p:cNvSpPr/>
          <p:nvPr/>
        </p:nvSpPr>
        <p:spPr>
          <a:xfrm>
            <a:off x="10281047" y="5905381"/>
            <a:ext cx="3356729" cy="1401128"/>
          </a:xfrm>
          <a:prstGeom prst="rect">
            <a:avLst/>
          </a:prstGeom>
          <a:noFill/>
          <a:ln/>
        </p:spPr>
        <p:txBody>
          <a:bodyPr wrap="square" lIns="0" tIns="0" rIns="0" bIns="0" rtlCol="0" anchor="t"/>
          <a:lstStyle/>
          <a:p>
            <a:pPr marL="0" indent="0">
              <a:lnSpc>
                <a:spcPts val="2750"/>
              </a:lnSpc>
              <a:buNone/>
            </a:pPr>
            <a:r>
              <a:rPr lang="en-US" sz="1700" dirty="0">
                <a:solidFill>
                  <a:srgbClr val="DAD1E6"/>
                </a:solidFill>
                <a:latin typeface="Fira Sans" pitchFamily="34" charset="0"/>
                <a:ea typeface="Fira Sans" pitchFamily="34" charset="-122"/>
                <a:cs typeface="Fira Sans" pitchFamily="34" charset="-120"/>
              </a:rPr>
              <a:t>Detailed information about medications, including their effects, interactions, and potential side effects.</a:t>
            </a:r>
            <a:endParaRPr lang="en-US" sz="1700" dirty="0"/>
          </a:p>
        </p:txBody>
      </p:sp>
      <p:pic>
        <p:nvPicPr>
          <p:cNvPr id="18" name="Picture 17">
            <a:extLst>
              <a:ext uri="{FF2B5EF4-FFF2-40B4-BE49-F238E27FC236}">
                <a16:creationId xmlns:a16="http://schemas.microsoft.com/office/drawing/2014/main" id="{6064A0D9-1486-3795-F5B9-6BB54339FE10}"/>
              </a:ext>
            </a:extLst>
          </p:cNvPr>
          <p:cNvPicPr>
            <a:picLocks noChangeAspect="1"/>
          </p:cNvPicPr>
          <p:nvPr/>
        </p:nvPicPr>
        <p:blipFill>
          <a:blip r:embed="rId4"/>
          <a:stretch>
            <a:fillRect/>
          </a:stretch>
        </p:blipFill>
        <p:spPr>
          <a:xfrm>
            <a:off x="12153554" y="7747826"/>
            <a:ext cx="2476846" cy="3334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793790" y="885706"/>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Natural Language Processing Techniques</a:t>
            </a:r>
            <a:endParaRPr lang="en-US" sz="4450" dirty="0"/>
          </a:p>
        </p:txBody>
      </p:sp>
      <p:pic>
        <p:nvPicPr>
          <p:cNvPr id="4" name="Image 1" descr="preencoded.png"/>
          <p:cNvPicPr>
            <a:picLocks noChangeAspect="1"/>
          </p:cNvPicPr>
          <p:nvPr/>
        </p:nvPicPr>
        <p:blipFill>
          <a:blip r:embed="rId3"/>
          <a:stretch>
            <a:fillRect/>
          </a:stretch>
        </p:blipFill>
        <p:spPr>
          <a:xfrm>
            <a:off x="793790" y="2643426"/>
            <a:ext cx="566976" cy="566976"/>
          </a:xfrm>
          <a:prstGeom prst="rect">
            <a:avLst/>
          </a:prstGeom>
        </p:spPr>
      </p:pic>
      <p:sp>
        <p:nvSpPr>
          <p:cNvPr id="5" name="Text 1"/>
          <p:cNvSpPr/>
          <p:nvPr/>
        </p:nvSpPr>
        <p:spPr>
          <a:xfrm>
            <a:off x="793790" y="343721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Tokenization</a:t>
            </a:r>
            <a:endParaRPr lang="en-US" sz="2200" dirty="0"/>
          </a:p>
        </p:txBody>
      </p:sp>
      <p:sp>
        <p:nvSpPr>
          <p:cNvPr id="6" name="Text 2"/>
          <p:cNvSpPr/>
          <p:nvPr/>
        </p:nvSpPr>
        <p:spPr>
          <a:xfrm>
            <a:off x="793790" y="3927634"/>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Breaking down text into individual words or units of meaning.</a:t>
            </a:r>
            <a:endParaRPr lang="en-US" sz="1750" dirty="0"/>
          </a:p>
        </p:txBody>
      </p:sp>
      <p:pic>
        <p:nvPicPr>
          <p:cNvPr id="7" name="Image 2" descr="preencoded.png"/>
          <p:cNvPicPr>
            <a:picLocks noChangeAspect="1"/>
          </p:cNvPicPr>
          <p:nvPr/>
        </p:nvPicPr>
        <p:blipFill>
          <a:blip r:embed="rId4"/>
          <a:stretch>
            <a:fillRect/>
          </a:stretch>
        </p:blipFill>
        <p:spPr>
          <a:xfrm>
            <a:off x="4742021" y="2643426"/>
            <a:ext cx="566976" cy="566976"/>
          </a:xfrm>
          <a:prstGeom prst="rect">
            <a:avLst/>
          </a:prstGeom>
        </p:spPr>
      </p:pic>
      <p:sp>
        <p:nvSpPr>
          <p:cNvPr id="8" name="Text 3"/>
          <p:cNvSpPr/>
          <p:nvPr/>
        </p:nvSpPr>
        <p:spPr>
          <a:xfrm>
            <a:off x="4742021" y="343721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Language Modeling</a:t>
            </a:r>
            <a:endParaRPr lang="en-US" sz="2200" dirty="0"/>
          </a:p>
        </p:txBody>
      </p:sp>
      <p:sp>
        <p:nvSpPr>
          <p:cNvPr id="9" name="Text 4"/>
          <p:cNvSpPr/>
          <p:nvPr/>
        </p:nvSpPr>
        <p:spPr>
          <a:xfrm>
            <a:off x="4742021" y="3927634"/>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Predicting the next word in a sequence based on context.</a:t>
            </a:r>
            <a:endParaRPr lang="en-US" sz="1750" dirty="0"/>
          </a:p>
        </p:txBody>
      </p:sp>
      <p:pic>
        <p:nvPicPr>
          <p:cNvPr id="10" name="Image 3" descr="preencoded.png"/>
          <p:cNvPicPr>
            <a:picLocks noChangeAspect="1"/>
          </p:cNvPicPr>
          <p:nvPr/>
        </p:nvPicPr>
        <p:blipFill>
          <a:blip r:embed="rId5"/>
          <a:stretch>
            <a:fillRect/>
          </a:stretch>
        </p:blipFill>
        <p:spPr>
          <a:xfrm>
            <a:off x="793790" y="5333881"/>
            <a:ext cx="566976" cy="566976"/>
          </a:xfrm>
          <a:prstGeom prst="rect">
            <a:avLst/>
          </a:prstGeom>
        </p:spPr>
      </p:pic>
      <p:sp>
        <p:nvSpPr>
          <p:cNvPr id="11" name="Text 5"/>
          <p:cNvSpPr/>
          <p:nvPr/>
        </p:nvSpPr>
        <p:spPr>
          <a:xfrm>
            <a:off x="793790" y="612767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Intent Recognition</a:t>
            </a:r>
            <a:endParaRPr lang="en-US" sz="2200" dirty="0"/>
          </a:p>
        </p:txBody>
      </p:sp>
      <p:sp>
        <p:nvSpPr>
          <p:cNvPr id="12" name="Text 6"/>
          <p:cNvSpPr/>
          <p:nvPr/>
        </p:nvSpPr>
        <p:spPr>
          <a:xfrm>
            <a:off x="793790" y="6618089"/>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Identifying the user's goal or purpose behind their query.</a:t>
            </a:r>
            <a:endParaRPr lang="en-US" sz="1750" dirty="0"/>
          </a:p>
        </p:txBody>
      </p:sp>
      <p:pic>
        <p:nvPicPr>
          <p:cNvPr id="13" name="Image 4" descr="preencoded.png"/>
          <p:cNvPicPr>
            <a:picLocks noChangeAspect="1"/>
          </p:cNvPicPr>
          <p:nvPr/>
        </p:nvPicPr>
        <p:blipFill>
          <a:blip r:embed="rId6"/>
          <a:stretch>
            <a:fillRect/>
          </a:stretch>
        </p:blipFill>
        <p:spPr>
          <a:xfrm>
            <a:off x="4742021" y="5333881"/>
            <a:ext cx="566976" cy="566976"/>
          </a:xfrm>
          <a:prstGeom prst="rect">
            <a:avLst/>
          </a:prstGeom>
        </p:spPr>
      </p:pic>
      <p:sp>
        <p:nvSpPr>
          <p:cNvPr id="14" name="Text 7"/>
          <p:cNvSpPr/>
          <p:nvPr/>
        </p:nvSpPr>
        <p:spPr>
          <a:xfrm>
            <a:off x="4742021" y="612767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Sentiment Analysis</a:t>
            </a:r>
            <a:endParaRPr lang="en-US" sz="2200" dirty="0"/>
          </a:p>
        </p:txBody>
      </p:sp>
      <p:sp>
        <p:nvSpPr>
          <p:cNvPr id="15" name="Text 8"/>
          <p:cNvSpPr/>
          <p:nvPr/>
        </p:nvSpPr>
        <p:spPr>
          <a:xfrm>
            <a:off x="4742021" y="6618089"/>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Detecting the emotional tone of the user's input.</a:t>
            </a:r>
            <a:endParaRPr lang="en-US" sz="1750" dirty="0"/>
          </a:p>
        </p:txBody>
      </p:sp>
      <p:pic>
        <p:nvPicPr>
          <p:cNvPr id="5122" name="Picture 2" descr="Thumbnail Image natural language processing in glowing purple theme">
            <a:extLst>
              <a:ext uri="{FF2B5EF4-FFF2-40B4-BE49-F238E27FC236}">
                <a16:creationId xmlns:a16="http://schemas.microsoft.com/office/drawing/2014/main" id="{0F4C7EF6-D959-61D5-6EF2-59229EC776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4815" y="128239"/>
            <a:ext cx="6235585" cy="79731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901</Words>
  <Application>Microsoft Office PowerPoint</Application>
  <PresentationFormat>Custom</PresentationFormat>
  <Paragraphs>119</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Fira Sans</vt:lpstr>
      <vt:lpstr>Inconsolata Bold</vt:lpstr>
      <vt:lpstr>Fira Sans Bold</vt:lpstr>
      <vt:lpstr>Fire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Divyanshu Tewari</cp:lastModifiedBy>
  <cp:revision>3</cp:revision>
  <dcterms:created xsi:type="dcterms:W3CDTF">2024-11-24T06:07:13Z</dcterms:created>
  <dcterms:modified xsi:type="dcterms:W3CDTF">2025-04-23T05:17:39Z</dcterms:modified>
</cp:coreProperties>
</file>